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sldIdLst>
    <p:sldId id="256" r:id="rId2"/>
    <p:sldId id="277" r:id="rId3"/>
    <p:sldId id="279" r:id="rId4"/>
    <p:sldId id="278" r:id="rId5"/>
    <p:sldId id="259" r:id="rId6"/>
    <p:sldId id="262" r:id="rId7"/>
    <p:sldId id="263" r:id="rId8"/>
    <p:sldId id="264" r:id="rId9"/>
    <p:sldId id="268" r:id="rId10"/>
    <p:sldId id="267" r:id="rId11"/>
    <p:sldId id="269" r:id="rId12"/>
    <p:sldId id="270" r:id="rId13"/>
    <p:sldId id="271" r:id="rId14"/>
    <p:sldId id="273" r:id="rId15"/>
    <p:sldId id="274" r:id="rId16"/>
    <p:sldId id="265" r:id="rId17"/>
    <p:sldId id="275" r:id="rId18"/>
    <p:sldId id="276" r:id="rId19"/>
    <p:sldId id="280"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01FF"/>
    <a:srgbClr val="6C1A00"/>
    <a:srgbClr val="C79E37"/>
    <a:srgbClr val="202E54"/>
    <a:srgbClr val="FF2549"/>
    <a:srgbClr val="1D3A00"/>
    <a:srgbClr val="007033"/>
    <a:srgbClr val="5EEC3C"/>
    <a:srgbClr val="990099"/>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113635"/>
            <a:ext cx="8246070" cy="1374345"/>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487979"/>
            <a:ext cx="8231372" cy="763525"/>
          </a:xfrm>
        </p:spPr>
        <p:txBody>
          <a:bodyPr>
            <a:normAutofit/>
          </a:bodyPr>
          <a:lstStyle>
            <a:lvl1pPr marL="0" indent="0" algn="r">
              <a:buNone/>
              <a:defRPr sz="2800" b="0" i="0">
                <a:solidFill>
                  <a:srgbClr val="E701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891995"/>
            <a:ext cx="8246070"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655520"/>
            <a:ext cx="8246070" cy="3206803"/>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28720" y="281175"/>
            <a:ext cx="6413609" cy="725349"/>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128720" y="1197405"/>
            <a:ext cx="6413609"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891995"/>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10/13/2021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ARTIFICIAL </a:t>
            </a:r>
            <a:br>
              <a:rPr lang="en-US" dirty="0"/>
            </a:br>
            <a:r>
              <a:rPr lang="en-US" dirty="0"/>
              <a:t>INTELLIGENCE</a:t>
            </a:r>
            <a:br>
              <a:rPr lang="en-US" dirty="0"/>
            </a:br>
            <a:r>
              <a:rPr lang="en-US" sz="2200" dirty="0"/>
              <a:t>Week 1</a:t>
            </a:r>
            <a:endParaRPr lang="en-US" dirty="0"/>
          </a:p>
        </p:txBody>
      </p:sp>
      <p:sp>
        <p:nvSpPr>
          <p:cNvPr id="3" name="Subtitle 2"/>
          <p:cNvSpPr>
            <a:spLocks noGrp="1"/>
          </p:cNvSpPr>
          <p:nvPr>
            <p:ph type="subTitle" idx="1"/>
          </p:nvPr>
        </p:nvSpPr>
        <p:spPr/>
        <p:txBody>
          <a:bodyPr/>
          <a:lstStyle/>
          <a:p>
            <a:r>
              <a:rPr lang="en-US" dirty="0">
                <a:solidFill>
                  <a:schemeClr val="bg1">
                    <a:lumMod val="95000"/>
                  </a:schemeClr>
                </a:solidFill>
              </a:rPr>
              <a:t>Dr. Momina Moetesum</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28720" y="281175"/>
            <a:ext cx="6871725" cy="725349"/>
          </a:xfrm>
        </p:spPr>
        <p:txBody>
          <a:bodyPr>
            <a:normAutofit fontScale="90000"/>
          </a:bodyPr>
          <a:lstStyle/>
          <a:p>
            <a:r>
              <a:rPr lang="en-US" dirty="0"/>
              <a:t>What is AI? – Human Centric Approach</a:t>
            </a:r>
          </a:p>
        </p:txBody>
      </p:sp>
      <p:sp>
        <p:nvSpPr>
          <p:cNvPr id="5" name="Content Placeholder 4"/>
          <p:cNvSpPr>
            <a:spLocks noGrp="1"/>
          </p:cNvSpPr>
          <p:nvPr>
            <p:ph idx="1"/>
          </p:nvPr>
        </p:nvSpPr>
        <p:spPr>
          <a:xfrm>
            <a:off x="1189126" y="1565388"/>
            <a:ext cx="3664920" cy="1513796"/>
          </a:xfrm>
        </p:spPr>
        <p:txBody>
          <a:bodyPr>
            <a:normAutofit/>
          </a:bodyPr>
          <a:lstStyle/>
          <a:p>
            <a:r>
              <a:rPr lang="en-US" sz="2000" dirty="0"/>
              <a:t>Cognitive Modeling</a:t>
            </a:r>
            <a:endParaRPr lang="el-GR" sz="2000" dirty="0"/>
          </a:p>
          <a:p>
            <a:pPr lvl="1"/>
            <a:r>
              <a:rPr lang="en-US" sz="1400" dirty="0"/>
              <a:t>Introspection</a:t>
            </a:r>
          </a:p>
          <a:p>
            <a:pPr lvl="1"/>
            <a:r>
              <a:rPr lang="en-US" sz="1400" dirty="0"/>
              <a:t>Psychological Experiments</a:t>
            </a:r>
          </a:p>
          <a:p>
            <a:pPr lvl="1"/>
            <a:r>
              <a:rPr lang="en-US" sz="1400" dirty="0"/>
              <a:t>Brain Imaging</a:t>
            </a:r>
          </a:p>
          <a:p>
            <a:pPr marL="457200" lvl="1" indent="0">
              <a:buNone/>
            </a:pPr>
            <a:endParaRPr lang="en-US" sz="1400" dirty="0"/>
          </a:p>
        </p:txBody>
      </p:sp>
      <p:sp>
        <p:nvSpPr>
          <p:cNvPr id="9" name="TextBox 8">
            <a:extLst>
              <a:ext uri="{FF2B5EF4-FFF2-40B4-BE49-F238E27FC236}">
                <a16:creationId xmlns:a16="http://schemas.microsoft.com/office/drawing/2014/main" id="{5D90D844-5096-4663-A2B0-30C80E272AF4}"/>
              </a:ext>
            </a:extLst>
          </p:cNvPr>
          <p:cNvSpPr txBox="1"/>
          <p:nvPr/>
        </p:nvSpPr>
        <p:spPr>
          <a:xfrm>
            <a:off x="4410145" y="4862325"/>
            <a:ext cx="4733855" cy="261610"/>
          </a:xfrm>
          <a:prstGeom prst="rect">
            <a:avLst/>
          </a:prstGeom>
          <a:noFill/>
        </p:spPr>
        <p:txBody>
          <a:bodyPr wrap="square">
            <a:spAutoFit/>
          </a:bodyPr>
          <a:lstStyle/>
          <a:p>
            <a:r>
              <a:rPr lang="en-US" sz="1100" dirty="0"/>
              <a:t>Image Credits: https://www.frontiersin.org/article/10.3389/fnbot.2019.00014 </a:t>
            </a:r>
          </a:p>
        </p:txBody>
      </p:sp>
      <p:sp>
        <p:nvSpPr>
          <p:cNvPr id="2" name="TextBox 1">
            <a:extLst>
              <a:ext uri="{FF2B5EF4-FFF2-40B4-BE49-F238E27FC236}">
                <a16:creationId xmlns:a16="http://schemas.microsoft.com/office/drawing/2014/main" id="{750894E9-00FC-4B5A-9987-11B762686339}"/>
              </a:ext>
            </a:extLst>
          </p:cNvPr>
          <p:cNvSpPr txBox="1"/>
          <p:nvPr/>
        </p:nvSpPr>
        <p:spPr>
          <a:xfrm>
            <a:off x="3197655" y="1066701"/>
            <a:ext cx="3054099" cy="461665"/>
          </a:xfrm>
          <a:prstGeom prst="rect">
            <a:avLst/>
          </a:prstGeom>
          <a:noFill/>
        </p:spPr>
        <p:txBody>
          <a:bodyPr wrap="square" rtlCol="0">
            <a:spAutoFit/>
          </a:bodyPr>
          <a:lstStyle/>
          <a:p>
            <a:r>
              <a:rPr lang="en-US" sz="2400" b="1" dirty="0"/>
              <a:t>THINKING HUMANLY </a:t>
            </a:r>
          </a:p>
        </p:txBody>
      </p:sp>
      <p:pic>
        <p:nvPicPr>
          <p:cNvPr id="7170" name="Picture 2" descr="Frontiers | How Cognitive Models of Human Body Experience Might Push  Robotics | Frontiers in Neurorobotics">
            <a:extLst>
              <a:ext uri="{FF2B5EF4-FFF2-40B4-BE49-F238E27FC236}">
                <a16:creationId xmlns:a16="http://schemas.microsoft.com/office/drawing/2014/main" id="{2CFA90B3-80D0-4AE7-A063-A7741AB5B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4046" y="1565388"/>
            <a:ext cx="3810000" cy="31992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2F566C6-BE5A-4E16-86BB-66402D5A99C0}"/>
              </a:ext>
            </a:extLst>
          </p:cNvPr>
          <p:cNvSpPr txBox="1"/>
          <p:nvPr/>
        </p:nvSpPr>
        <p:spPr>
          <a:xfrm>
            <a:off x="543333" y="4580420"/>
            <a:ext cx="3664920" cy="523220"/>
          </a:xfrm>
          <a:prstGeom prst="rect">
            <a:avLst/>
          </a:prstGeom>
          <a:noFill/>
        </p:spPr>
        <p:txBody>
          <a:bodyPr wrap="square">
            <a:spAutoFit/>
          </a:bodyPr>
          <a:lstStyle/>
          <a:p>
            <a:pPr algn="ctr"/>
            <a:r>
              <a:rPr lang="en-US" sz="1400" b="0" dirty="0">
                <a:solidFill>
                  <a:srgbClr val="202124"/>
                </a:solidFill>
                <a:effectLst/>
                <a:latin typeface="arial" panose="020B0604020202020204" pitchFamily="34" charset="0"/>
              </a:rPr>
              <a:t>How </a:t>
            </a:r>
            <a:r>
              <a:rPr lang="en-US" sz="1400" dirty="0">
                <a:solidFill>
                  <a:srgbClr val="202124"/>
                </a:solidFill>
                <a:latin typeface="arial" panose="020B0604020202020204" pitchFamily="34" charset="0"/>
              </a:rPr>
              <a:t>machine/computer solves a problem is more important than solving a problem</a:t>
            </a:r>
          </a:p>
        </p:txBody>
      </p:sp>
      <p:pic>
        <p:nvPicPr>
          <p:cNvPr id="12" name="Picture 11">
            <a:extLst>
              <a:ext uri="{FF2B5EF4-FFF2-40B4-BE49-F238E27FC236}">
                <a16:creationId xmlns:a16="http://schemas.microsoft.com/office/drawing/2014/main" id="{1332B9D8-46EC-40A2-BC66-9DF34B9AF0E1}"/>
              </a:ext>
            </a:extLst>
          </p:cNvPr>
          <p:cNvPicPr>
            <a:picLocks noChangeAspect="1"/>
          </p:cNvPicPr>
          <p:nvPr/>
        </p:nvPicPr>
        <p:blipFill>
          <a:blip r:embed="rId3"/>
          <a:stretch>
            <a:fillRect/>
          </a:stretch>
        </p:blipFill>
        <p:spPr>
          <a:xfrm>
            <a:off x="511651" y="2827515"/>
            <a:ext cx="3834480" cy="1752905"/>
          </a:xfrm>
          <a:prstGeom prst="rect">
            <a:avLst/>
          </a:prstGeom>
        </p:spPr>
      </p:pic>
    </p:spTree>
    <p:extLst>
      <p:ext uri="{BB962C8B-B14F-4D97-AF65-F5344CB8AC3E}">
        <p14:creationId xmlns:p14="http://schemas.microsoft.com/office/powerpoint/2010/main" val="291633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28720" y="281175"/>
            <a:ext cx="6871725" cy="725349"/>
          </a:xfrm>
        </p:spPr>
        <p:txBody>
          <a:bodyPr>
            <a:normAutofit/>
          </a:bodyPr>
          <a:lstStyle/>
          <a:p>
            <a:r>
              <a:rPr lang="en-US" dirty="0"/>
              <a:t>What is AI? – Rationalist Approach</a:t>
            </a:r>
          </a:p>
        </p:txBody>
      </p:sp>
      <p:sp>
        <p:nvSpPr>
          <p:cNvPr id="5" name="Content Placeholder 4"/>
          <p:cNvSpPr>
            <a:spLocks noGrp="1"/>
          </p:cNvSpPr>
          <p:nvPr>
            <p:ph idx="1"/>
          </p:nvPr>
        </p:nvSpPr>
        <p:spPr>
          <a:xfrm>
            <a:off x="448965" y="2057900"/>
            <a:ext cx="3817625" cy="2751745"/>
          </a:xfrm>
        </p:spPr>
        <p:txBody>
          <a:bodyPr>
            <a:normAutofit/>
          </a:bodyPr>
          <a:lstStyle/>
          <a:p>
            <a:r>
              <a:rPr lang="en-US" sz="2000" dirty="0"/>
              <a:t>Laws of Thought</a:t>
            </a:r>
            <a:endParaRPr lang="el-GR" sz="2000" dirty="0"/>
          </a:p>
          <a:p>
            <a:pPr lvl="1"/>
            <a:r>
              <a:rPr lang="en-US" sz="1400" dirty="0"/>
              <a:t>“Right Thinking”</a:t>
            </a:r>
          </a:p>
          <a:p>
            <a:pPr lvl="1"/>
            <a:r>
              <a:rPr lang="en-US" sz="1400" dirty="0"/>
              <a:t>Irrefutable Reasoning</a:t>
            </a:r>
          </a:p>
          <a:p>
            <a:pPr lvl="1"/>
            <a:r>
              <a:rPr lang="en-US" sz="1400" dirty="0"/>
              <a:t>Correct premises=&gt;Correct conclusions</a:t>
            </a:r>
          </a:p>
          <a:p>
            <a:pPr lvl="1"/>
            <a:r>
              <a:rPr lang="en-US" sz="1400" dirty="0"/>
              <a:t>Logical Notation</a:t>
            </a:r>
          </a:p>
          <a:p>
            <a:r>
              <a:rPr lang="en-US" sz="1800" dirty="0"/>
              <a:t>Challenges</a:t>
            </a:r>
          </a:p>
          <a:p>
            <a:pPr lvl="1"/>
            <a:r>
              <a:rPr lang="en-US" sz="1400" dirty="0"/>
              <a:t>Designing formal notation from informal knowledge</a:t>
            </a:r>
          </a:p>
          <a:p>
            <a:pPr lvl="1"/>
            <a:r>
              <a:rPr lang="en-US" sz="1400" dirty="0"/>
              <a:t>If no solution exists, can loop forever</a:t>
            </a:r>
          </a:p>
          <a:p>
            <a:pPr lvl="1"/>
            <a:r>
              <a:rPr lang="en-US" sz="1400" dirty="0"/>
              <a:t>Can exhaust computational resources</a:t>
            </a:r>
          </a:p>
          <a:p>
            <a:pPr lvl="1"/>
            <a:endParaRPr lang="el-GR" sz="1400" dirty="0"/>
          </a:p>
          <a:p>
            <a:pPr marL="457200" lvl="1" indent="0">
              <a:buNone/>
            </a:pPr>
            <a:endParaRPr lang="en-US" sz="1400" dirty="0"/>
          </a:p>
        </p:txBody>
      </p:sp>
      <p:sp>
        <p:nvSpPr>
          <p:cNvPr id="9" name="TextBox 8">
            <a:extLst>
              <a:ext uri="{FF2B5EF4-FFF2-40B4-BE49-F238E27FC236}">
                <a16:creationId xmlns:a16="http://schemas.microsoft.com/office/drawing/2014/main" id="{5D90D844-5096-4663-A2B0-30C80E272AF4}"/>
              </a:ext>
            </a:extLst>
          </p:cNvPr>
          <p:cNvSpPr txBox="1"/>
          <p:nvPr/>
        </p:nvSpPr>
        <p:spPr>
          <a:xfrm>
            <a:off x="4146626" y="4862325"/>
            <a:ext cx="4997374" cy="261610"/>
          </a:xfrm>
          <a:prstGeom prst="rect">
            <a:avLst/>
          </a:prstGeom>
          <a:noFill/>
        </p:spPr>
        <p:txBody>
          <a:bodyPr wrap="square">
            <a:spAutoFit/>
          </a:bodyPr>
          <a:lstStyle/>
          <a:p>
            <a:r>
              <a:rPr lang="en-US" sz="1050" dirty="0"/>
              <a:t>Image Credits: https://pierreiandtheworld.home.blog/2019/02/22/what-are-syllogisms</a:t>
            </a:r>
          </a:p>
        </p:txBody>
      </p:sp>
      <p:sp>
        <p:nvSpPr>
          <p:cNvPr id="2" name="TextBox 1">
            <a:extLst>
              <a:ext uri="{FF2B5EF4-FFF2-40B4-BE49-F238E27FC236}">
                <a16:creationId xmlns:a16="http://schemas.microsoft.com/office/drawing/2014/main" id="{750894E9-00FC-4B5A-9987-11B762686339}"/>
              </a:ext>
            </a:extLst>
          </p:cNvPr>
          <p:cNvSpPr txBox="1"/>
          <p:nvPr/>
        </p:nvSpPr>
        <p:spPr>
          <a:xfrm>
            <a:off x="3197655" y="1066701"/>
            <a:ext cx="3206805" cy="830997"/>
          </a:xfrm>
          <a:prstGeom prst="rect">
            <a:avLst/>
          </a:prstGeom>
          <a:noFill/>
        </p:spPr>
        <p:txBody>
          <a:bodyPr wrap="square" rtlCol="0">
            <a:spAutoFit/>
          </a:bodyPr>
          <a:lstStyle/>
          <a:p>
            <a:r>
              <a:rPr lang="en-US" sz="2400" b="1" dirty="0"/>
              <a:t>THINKING RATIONALLY</a:t>
            </a:r>
          </a:p>
          <a:p>
            <a:r>
              <a:rPr lang="en-US" sz="2400" b="1" dirty="0"/>
              <a:t> </a:t>
            </a:r>
          </a:p>
        </p:txBody>
      </p:sp>
      <p:pic>
        <p:nvPicPr>
          <p:cNvPr id="8194" name="Picture 2" descr="Aristotle - Wikipedia">
            <a:extLst>
              <a:ext uri="{FF2B5EF4-FFF2-40B4-BE49-F238E27FC236}">
                <a16:creationId xmlns:a16="http://schemas.microsoft.com/office/drawing/2014/main" id="{918F8106-EA31-4EA6-BE2A-9CDED6CB0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3363" y="1020469"/>
            <a:ext cx="895191" cy="10699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196" name="Picture 4" descr="What are Syllogisms? | Pierrei and the World">
            <a:extLst>
              <a:ext uri="{FF2B5EF4-FFF2-40B4-BE49-F238E27FC236}">
                <a16:creationId xmlns:a16="http://schemas.microsoft.com/office/drawing/2014/main" id="{93A39753-E953-4F44-956E-957E37279F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295" y="2113635"/>
            <a:ext cx="4539259" cy="264027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78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28720" y="281175"/>
            <a:ext cx="6871725" cy="725349"/>
          </a:xfrm>
        </p:spPr>
        <p:txBody>
          <a:bodyPr>
            <a:normAutofit/>
          </a:bodyPr>
          <a:lstStyle/>
          <a:p>
            <a:r>
              <a:rPr lang="en-US" dirty="0"/>
              <a:t>What is AI? – Rationalist Approach</a:t>
            </a:r>
          </a:p>
        </p:txBody>
      </p:sp>
      <p:sp>
        <p:nvSpPr>
          <p:cNvPr id="5" name="Content Placeholder 4"/>
          <p:cNvSpPr>
            <a:spLocks noGrp="1"/>
          </p:cNvSpPr>
          <p:nvPr>
            <p:ph idx="1"/>
          </p:nvPr>
        </p:nvSpPr>
        <p:spPr>
          <a:xfrm>
            <a:off x="501775" y="2404398"/>
            <a:ext cx="3817625" cy="1682810"/>
          </a:xfrm>
        </p:spPr>
        <p:txBody>
          <a:bodyPr>
            <a:normAutofit/>
          </a:bodyPr>
          <a:lstStyle/>
          <a:p>
            <a:pPr marL="0" indent="0" algn="ctr">
              <a:buNone/>
            </a:pPr>
            <a:r>
              <a:rPr lang="en-US" sz="2000" dirty="0"/>
              <a:t>Rational Agent</a:t>
            </a:r>
            <a:endParaRPr lang="el-GR" sz="2000" dirty="0"/>
          </a:p>
          <a:p>
            <a:pPr marL="0" indent="0" algn="ctr">
              <a:buNone/>
            </a:pPr>
            <a:r>
              <a:rPr lang="en-US" sz="1400" b="0" i="0" u="none" strike="noStrike" baseline="0" dirty="0">
                <a:latin typeface="Times-Roman"/>
              </a:rPr>
              <a:t>“</a:t>
            </a:r>
            <a:r>
              <a:rPr lang="en-US" sz="1800" b="0" i="0" u="none" strike="noStrike" baseline="0" dirty="0">
                <a:latin typeface="Times-Roman"/>
              </a:rPr>
              <a:t>A </a:t>
            </a:r>
            <a:r>
              <a:rPr lang="en-US" sz="1800" b="1" i="0" u="none" strike="noStrike" baseline="0" dirty="0">
                <a:latin typeface="Times-Bold"/>
              </a:rPr>
              <a:t>rational agent </a:t>
            </a:r>
            <a:r>
              <a:rPr lang="en-US" sz="1800" b="0" i="0" u="none" strike="noStrike" baseline="0" dirty="0">
                <a:latin typeface="Times-Roman"/>
              </a:rPr>
              <a:t>is one that acts so as to achieve the best outcome or, when there is uncertainty, the best expected outcome.”</a:t>
            </a:r>
          </a:p>
          <a:p>
            <a:pPr marL="457200" lvl="1" indent="0">
              <a:buNone/>
            </a:pPr>
            <a:endParaRPr lang="el-GR" sz="1400" dirty="0"/>
          </a:p>
          <a:p>
            <a:pPr marL="457200" lvl="1" indent="0">
              <a:buNone/>
            </a:pPr>
            <a:endParaRPr lang="en-US" sz="1400" dirty="0"/>
          </a:p>
        </p:txBody>
      </p:sp>
      <p:sp>
        <p:nvSpPr>
          <p:cNvPr id="9" name="TextBox 8">
            <a:extLst>
              <a:ext uri="{FF2B5EF4-FFF2-40B4-BE49-F238E27FC236}">
                <a16:creationId xmlns:a16="http://schemas.microsoft.com/office/drawing/2014/main" id="{5D90D844-5096-4663-A2B0-30C80E272AF4}"/>
              </a:ext>
            </a:extLst>
          </p:cNvPr>
          <p:cNvSpPr txBox="1"/>
          <p:nvPr/>
        </p:nvSpPr>
        <p:spPr>
          <a:xfrm>
            <a:off x="4572000" y="4862325"/>
            <a:ext cx="4572000" cy="261610"/>
          </a:xfrm>
          <a:prstGeom prst="rect">
            <a:avLst/>
          </a:prstGeom>
          <a:noFill/>
        </p:spPr>
        <p:txBody>
          <a:bodyPr wrap="square">
            <a:spAutoFit/>
          </a:bodyPr>
          <a:lstStyle/>
          <a:p>
            <a:r>
              <a:rPr lang="en-US" sz="1050" dirty="0"/>
              <a:t>Image Credits: https://www.geeksforgeeks.org/agents-artificial-intelligence/</a:t>
            </a:r>
          </a:p>
        </p:txBody>
      </p:sp>
      <p:sp>
        <p:nvSpPr>
          <p:cNvPr id="2" name="TextBox 1">
            <a:extLst>
              <a:ext uri="{FF2B5EF4-FFF2-40B4-BE49-F238E27FC236}">
                <a16:creationId xmlns:a16="http://schemas.microsoft.com/office/drawing/2014/main" id="{750894E9-00FC-4B5A-9987-11B762686339}"/>
              </a:ext>
            </a:extLst>
          </p:cNvPr>
          <p:cNvSpPr txBox="1"/>
          <p:nvPr/>
        </p:nvSpPr>
        <p:spPr>
          <a:xfrm>
            <a:off x="3197655" y="1066701"/>
            <a:ext cx="3054099" cy="830997"/>
          </a:xfrm>
          <a:prstGeom prst="rect">
            <a:avLst/>
          </a:prstGeom>
          <a:noFill/>
        </p:spPr>
        <p:txBody>
          <a:bodyPr wrap="square" rtlCol="0">
            <a:spAutoFit/>
          </a:bodyPr>
          <a:lstStyle/>
          <a:p>
            <a:r>
              <a:rPr lang="en-US" sz="2400" b="1" dirty="0"/>
              <a:t>ACTING RATIONALLY</a:t>
            </a:r>
          </a:p>
          <a:p>
            <a:r>
              <a:rPr lang="en-US" sz="2400" b="1" dirty="0"/>
              <a:t> </a:t>
            </a:r>
          </a:p>
        </p:txBody>
      </p:sp>
      <p:pic>
        <p:nvPicPr>
          <p:cNvPr id="9218" name="Picture 2" descr="Agents in Artificial Intelligence - GeeksforGeeks">
            <a:extLst>
              <a:ext uri="{FF2B5EF4-FFF2-40B4-BE49-F238E27FC236}">
                <a16:creationId xmlns:a16="http://schemas.microsoft.com/office/drawing/2014/main" id="{D278A45B-20B7-4E41-9A0F-368881593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08225"/>
            <a:ext cx="4070225" cy="28125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536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28720" y="281175"/>
            <a:ext cx="6871725" cy="725349"/>
          </a:xfrm>
        </p:spPr>
        <p:txBody>
          <a:bodyPr>
            <a:normAutofit/>
          </a:bodyPr>
          <a:lstStyle/>
          <a:p>
            <a:r>
              <a:rPr lang="en-US" dirty="0"/>
              <a:t>Foundations of AI</a:t>
            </a:r>
          </a:p>
        </p:txBody>
      </p:sp>
      <p:sp>
        <p:nvSpPr>
          <p:cNvPr id="9" name="TextBox 8">
            <a:extLst>
              <a:ext uri="{FF2B5EF4-FFF2-40B4-BE49-F238E27FC236}">
                <a16:creationId xmlns:a16="http://schemas.microsoft.com/office/drawing/2014/main" id="{5D90D844-5096-4663-A2B0-30C80E272AF4}"/>
              </a:ext>
            </a:extLst>
          </p:cNvPr>
          <p:cNvSpPr txBox="1"/>
          <p:nvPr/>
        </p:nvSpPr>
        <p:spPr>
          <a:xfrm>
            <a:off x="5182820" y="4859756"/>
            <a:ext cx="3583993" cy="261610"/>
          </a:xfrm>
          <a:prstGeom prst="rect">
            <a:avLst/>
          </a:prstGeom>
          <a:noFill/>
        </p:spPr>
        <p:txBody>
          <a:bodyPr wrap="square">
            <a:spAutoFit/>
          </a:bodyPr>
          <a:lstStyle/>
          <a:p>
            <a:r>
              <a:rPr lang="en-US" sz="1050" dirty="0"/>
              <a:t>Image Credits: https://www.gopichandrakesan.com/tag/ai/</a:t>
            </a:r>
          </a:p>
        </p:txBody>
      </p:sp>
      <p:pic>
        <p:nvPicPr>
          <p:cNvPr id="8" name="Picture 7">
            <a:extLst>
              <a:ext uri="{FF2B5EF4-FFF2-40B4-BE49-F238E27FC236}">
                <a16:creationId xmlns:a16="http://schemas.microsoft.com/office/drawing/2014/main" id="{5B060948-B41D-4A1D-B0C6-15E7B3187989}"/>
              </a:ext>
            </a:extLst>
          </p:cNvPr>
          <p:cNvPicPr>
            <a:picLocks noChangeAspect="1"/>
          </p:cNvPicPr>
          <p:nvPr/>
        </p:nvPicPr>
        <p:blipFill>
          <a:blip r:embed="rId2"/>
          <a:stretch>
            <a:fillRect/>
          </a:stretch>
        </p:blipFill>
        <p:spPr>
          <a:xfrm>
            <a:off x="4877410" y="1655520"/>
            <a:ext cx="4123035" cy="3114675"/>
          </a:xfrm>
          <a:prstGeom prst="rect">
            <a:avLst/>
          </a:prstGeom>
        </p:spPr>
      </p:pic>
      <p:graphicFrame>
        <p:nvGraphicFramePr>
          <p:cNvPr id="10" name="Table 10">
            <a:extLst>
              <a:ext uri="{FF2B5EF4-FFF2-40B4-BE49-F238E27FC236}">
                <a16:creationId xmlns:a16="http://schemas.microsoft.com/office/drawing/2014/main" id="{14852C10-0B07-49E7-8B64-3668DCBCDF69}"/>
              </a:ext>
            </a:extLst>
          </p:cNvPr>
          <p:cNvGraphicFramePr>
            <a:graphicFrameLocks noGrp="1"/>
          </p:cNvGraphicFramePr>
          <p:nvPr/>
        </p:nvGraphicFramePr>
        <p:xfrm>
          <a:off x="601670" y="1792730"/>
          <a:ext cx="4144584" cy="3200400"/>
        </p:xfrm>
        <a:graphic>
          <a:graphicData uri="http://schemas.openxmlformats.org/drawingml/2006/table">
            <a:tbl>
              <a:tblPr firstRow="1" bandRow="1">
                <a:tableStyleId>{5C22544A-7EE6-4342-B048-85BDC9FD1C3A}</a:tableStyleId>
              </a:tblPr>
              <a:tblGrid>
                <a:gridCol w="1079981">
                  <a:extLst>
                    <a:ext uri="{9D8B030D-6E8A-4147-A177-3AD203B41FA5}">
                      <a16:colId xmlns:a16="http://schemas.microsoft.com/office/drawing/2014/main" val="1818343345"/>
                    </a:ext>
                  </a:extLst>
                </a:gridCol>
                <a:gridCol w="3064603">
                  <a:extLst>
                    <a:ext uri="{9D8B030D-6E8A-4147-A177-3AD203B41FA5}">
                      <a16:colId xmlns:a16="http://schemas.microsoft.com/office/drawing/2014/main" val="1062117274"/>
                    </a:ext>
                  </a:extLst>
                </a:gridCol>
              </a:tblGrid>
              <a:tr h="250457">
                <a:tc>
                  <a:txBody>
                    <a:bodyPr/>
                    <a:lstStyle/>
                    <a:p>
                      <a:r>
                        <a:rPr lang="en-US" sz="1200" dirty="0"/>
                        <a:t>Field</a:t>
                      </a:r>
                    </a:p>
                  </a:txBody>
                  <a:tcPr/>
                </a:tc>
                <a:tc>
                  <a:txBody>
                    <a:bodyPr/>
                    <a:lstStyle/>
                    <a:p>
                      <a:pPr algn="ctr"/>
                      <a:r>
                        <a:rPr lang="en-US" sz="1200" dirty="0"/>
                        <a:t>AI Components</a:t>
                      </a:r>
                    </a:p>
                  </a:txBody>
                  <a:tcPr/>
                </a:tc>
                <a:extLst>
                  <a:ext uri="{0D108BD9-81ED-4DB2-BD59-A6C34878D82A}">
                    <a16:rowId xmlns:a16="http://schemas.microsoft.com/office/drawing/2014/main" val="4110112017"/>
                  </a:ext>
                </a:extLst>
              </a:tr>
              <a:tr h="250457">
                <a:tc>
                  <a:txBody>
                    <a:bodyPr/>
                    <a:lstStyle/>
                    <a:p>
                      <a:r>
                        <a:rPr lang="en-US" sz="1200" dirty="0"/>
                        <a:t>Philosophy</a:t>
                      </a:r>
                    </a:p>
                  </a:txBody>
                  <a:tcPr/>
                </a:tc>
                <a:tc>
                  <a:txBody>
                    <a:bodyPr/>
                    <a:lstStyle/>
                    <a:p>
                      <a:r>
                        <a:rPr lang="en-US" sz="1200" dirty="0"/>
                        <a:t>Logic, Knowledge Representation, Rationality</a:t>
                      </a:r>
                    </a:p>
                  </a:txBody>
                  <a:tcPr/>
                </a:tc>
                <a:extLst>
                  <a:ext uri="{0D108BD9-81ED-4DB2-BD59-A6C34878D82A}">
                    <a16:rowId xmlns:a16="http://schemas.microsoft.com/office/drawing/2014/main" val="3902217626"/>
                  </a:ext>
                </a:extLst>
              </a:tr>
              <a:tr h="250457">
                <a:tc>
                  <a:txBody>
                    <a:bodyPr/>
                    <a:lstStyle/>
                    <a:p>
                      <a:r>
                        <a:rPr lang="en-US" sz="1200" dirty="0"/>
                        <a:t>Mathematics</a:t>
                      </a:r>
                    </a:p>
                  </a:txBody>
                  <a:tcPr/>
                </a:tc>
                <a:tc>
                  <a:txBody>
                    <a:bodyPr/>
                    <a:lstStyle/>
                    <a:p>
                      <a:r>
                        <a:rPr lang="en-US" sz="1200" dirty="0"/>
                        <a:t>Formal algorithms, probability, computation</a:t>
                      </a:r>
                    </a:p>
                  </a:txBody>
                  <a:tcPr/>
                </a:tc>
                <a:extLst>
                  <a:ext uri="{0D108BD9-81ED-4DB2-BD59-A6C34878D82A}">
                    <a16:rowId xmlns:a16="http://schemas.microsoft.com/office/drawing/2014/main" val="1972522683"/>
                  </a:ext>
                </a:extLst>
              </a:tr>
              <a:tr h="250457">
                <a:tc>
                  <a:txBody>
                    <a:bodyPr/>
                    <a:lstStyle/>
                    <a:p>
                      <a:r>
                        <a:rPr lang="en-US" sz="1200" dirty="0"/>
                        <a:t>Economics</a:t>
                      </a:r>
                    </a:p>
                  </a:txBody>
                  <a:tcPr/>
                </a:tc>
                <a:tc>
                  <a:txBody>
                    <a:bodyPr/>
                    <a:lstStyle/>
                    <a:p>
                      <a:r>
                        <a:rPr lang="en-US" sz="1200" dirty="0"/>
                        <a:t>Utility, Decision theory, Sequential decisions</a:t>
                      </a:r>
                    </a:p>
                  </a:txBody>
                  <a:tcPr/>
                </a:tc>
                <a:extLst>
                  <a:ext uri="{0D108BD9-81ED-4DB2-BD59-A6C34878D82A}">
                    <a16:rowId xmlns:a16="http://schemas.microsoft.com/office/drawing/2014/main" val="1378743166"/>
                  </a:ext>
                </a:extLst>
              </a:tr>
              <a:tr h="250457">
                <a:tc>
                  <a:txBody>
                    <a:bodyPr/>
                    <a:lstStyle/>
                    <a:p>
                      <a:r>
                        <a:rPr lang="en-US" sz="1200" dirty="0"/>
                        <a:t>Neuroscience</a:t>
                      </a:r>
                    </a:p>
                  </a:txBody>
                  <a:tcPr/>
                </a:tc>
                <a:tc>
                  <a:txBody>
                    <a:bodyPr/>
                    <a:lstStyle/>
                    <a:p>
                      <a:r>
                        <a:rPr lang="en-US" sz="1200" dirty="0"/>
                        <a:t>Physical substrate for mental activity</a:t>
                      </a:r>
                    </a:p>
                  </a:txBody>
                  <a:tcPr/>
                </a:tc>
                <a:extLst>
                  <a:ext uri="{0D108BD9-81ED-4DB2-BD59-A6C34878D82A}">
                    <a16:rowId xmlns:a16="http://schemas.microsoft.com/office/drawing/2014/main" val="1484133171"/>
                  </a:ext>
                </a:extLst>
              </a:tr>
              <a:tr h="250457">
                <a:tc>
                  <a:txBody>
                    <a:bodyPr/>
                    <a:lstStyle/>
                    <a:p>
                      <a:r>
                        <a:rPr lang="en-US" sz="1200" dirty="0"/>
                        <a:t>Psychology</a:t>
                      </a:r>
                    </a:p>
                  </a:txBody>
                  <a:tcPr/>
                </a:tc>
                <a:tc>
                  <a:txBody>
                    <a:bodyPr/>
                    <a:lstStyle/>
                    <a:p>
                      <a:r>
                        <a:rPr lang="en-US" sz="1200" dirty="0"/>
                        <a:t>Perception and motor control, behaviorism, cognitive modeling</a:t>
                      </a:r>
                    </a:p>
                  </a:txBody>
                  <a:tcPr/>
                </a:tc>
                <a:extLst>
                  <a:ext uri="{0D108BD9-81ED-4DB2-BD59-A6C34878D82A}">
                    <a16:rowId xmlns:a16="http://schemas.microsoft.com/office/drawing/2014/main" val="4100659331"/>
                  </a:ext>
                </a:extLst>
              </a:tr>
              <a:tr h="250457">
                <a:tc>
                  <a:txBody>
                    <a:bodyPr/>
                    <a:lstStyle/>
                    <a:p>
                      <a:r>
                        <a:rPr lang="en-US" sz="1200" dirty="0"/>
                        <a:t>Computer Engineering</a:t>
                      </a:r>
                    </a:p>
                  </a:txBody>
                  <a:tcPr/>
                </a:tc>
                <a:tc>
                  <a:txBody>
                    <a:bodyPr/>
                    <a:lstStyle/>
                    <a:p>
                      <a:r>
                        <a:rPr lang="en-US" sz="1200" dirty="0"/>
                        <a:t>Computational Efficiency</a:t>
                      </a:r>
                    </a:p>
                  </a:txBody>
                  <a:tcPr/>
                </a:tc>
                <a:extLst>
                  <a:ext uri="{0D108BD9-81ED-4DB2-BD59-A6C34878D82A}">
                    <a16:rowId xmlns:a16="http://schemas.microsoft.com/office/drawing/2014/main" val="3682646368"/>
                  </a:ext>
                </a:extLst>
              </a:tr>
              <a:tr h="250457">
                <a:tc>
                  <a:txBody>
                    <a:bodyPr/>
                    <a:lstStyle/>
                    <a:p>
                      <a:r>
                        <a:rPr lang="en-US" sz="1200" dirty="0"/>
                        <a:t>Control theory &amp; Cybernetics</a:t>
                      </a:r>
                    </a:p>
                  </a:txBody>
                  <a:tcPr/>
                </a:tc>
                <a:tc>
                  <a:txBody>
                    <a:bodyPr/>
                    <a:lstStyle/>
                    <a:p>
                      <a:r>
                        <a:rPr lang="en-US" sz="1200" dirty="0"/>
                        <a:t>Design systems that maximize an objective function over time</a:t>
                      </a:r>
                    </a:p>
                  </a:txBody>
                  <a:tcPr/>
                </a:tc>
                <a:extLst>
                  <a:ext uri="{0D108BD9-81ED-4DB2-BD59-A6C34878D82A}">
                    <a16:rowId xmlns:a16="http://schemas.microsoft.com/office/drawing/2014/main" val="1874677293"/>
                  </a:ext>
                </a:extLst>
              </a:tr>
              <a:tr h="250457">
                <a:tc>
                  <a:txBody>
                    <a:bodyPr/>
                    <a:lstStyle/>
                    <a:p>
                      <a:r>
                        <a:rPr lang="en-US" sz="1200" dirty="0"/>
                        <a:t>Linguistics</a:t>
                      </a:r>
                    </a:p>
                  </a:txBody>
                  <a:tcPr/>
                </a:tc>
                <a:tc>
                  <a:txBody>
                    <a:bodyPr/>
                    <a:lstStyle/>
                    <a:p>
                      <a:r>
                        <a:rPr lang="en-US" sz="1200" dirty="0"/>
                        <a:t>Language model, grammar, context</a:t>
                      </a:r>
                    </a:p>
                  </a:txBody>
                  <a:tcPr/>
                </a:tc>
                <a:extLst>
                  <a:ext uri="{0D108BD9-81ED-4DB2-BD59-A6C34878D82A}">
                    <a16:rowId xmlns:a16="http://schemas.microsoft.com/office/drawing/2014/main" val="451988560"/>
                  </a:ext>
                </a:extLst>
              </a:tr>
            </a:tbl>
          </a:graphicData>
        </a:graphic>
      </p:graphicFrame>
    </p:spTree>
    <p:extLst>
      <p:ext uri="{BB962C8B-B14F-4D97-AF65-F5344CB8AC3E}">
        <p14:creationId xmlns:p14="http://schemas.microsoft.com/office/powerpoint/2010/main" val="1972853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28720" y="281175"/>
            <a:ext cx="6871725" cy="725349"/>
          </a:xfrm>
        </p:spPr>
        <p:txBody>
          <a:bodyPr>
            <a:normAutofit/>
          </a:bodyPr>
          <a:lstStyle/>
          <a:p>
            <a:r>
              <a:rPr lang="en-US" dirty="0"/>
              <a:t>Weak AI </a:t>
            </a:r>
          </a:p>
        </p:txBody>
      </p:sp>
      <p:sp>
        <p:nvSpPr>
          <p:cNvPr id="5" name="Content Placeholder 4"/>
          <p:cNvSpPr>
            <a:spLocks noGrp="1"/>
          </p:cNvSpPr>
          <p:nvPr>
            <p:ph idx="1"/>
          </p:nvPr>
        </p:nvSpPr>
        <p:spPr>
          <a:xfrm>
            <a:off x="448965" y="1808226"/>
            <a:ext cx="6413610" cy="3001420"/>
          </a:xfrm>
        </p:spPr>
        <p:txBody>
          <a:bodyPr>
            <a:normAutofit/>
          </a:bodyPr>
          <a:lstStyle/>
          <a:p>
            <a:r>
              <a:rPr lang="en-US" sz="1800" dirty="0"/>
              <a:t>Disability</a:t>
            </a:r>
            <a:endParaRPr lang="el-GR" sz="1800" dirty="0"/>
          </a:p>
          <a:p>
            <a:pPr lvl="1" algn="just"/>
            <a:r>
              <a:rPr lang="en-US" sz="1400" b="0" i="0" u="none" strike="noStrike" baseline="0" dirty="0">
                <a:latin typeface="Times-Roman"/>
              </a:rPr>
              <a:t>Be kind, resourceful, beautiful, friendly, have initiative, have a sense of humor, tell right from wrong, make mistakes, fall in love, enjoy strawberries and cream, make someone fall in love with it, learn from experience, use words properly, be the subject of its own thought, have as much diversity of behavior as man, do something really new.</a:t>
            </a:r>
            <a:endParaRPr lang="en-US" sz="1400" dirty="0"/>
          </a:p>
          <a:p>
            <a:r>
              <a:rPr lang="en-US" sz="1800" dirty="0"/>
              <a:t>Mathematical objection</a:t>
            </a:r>
          </a:p>
          <a:p>
            <a:pPr lvl="1"/>
            <a:r>
              <a:rPr lang="en-US" sz="1400" dirty="0"/>
              <a:t>Theorem of incompleteness</a:t>
            </a:r>
          </a:p>
          <a:p>
            <a:pPr lvl="1"/>
            <a:r>
              <a:rPr lang="en-US" sz="1400" dirty="0"/>
              <a:t>Inconsistency</a:t>
            </a:r>
          </a:p>
          <a:p>
            <a:r>
              <a:rPr lang="en-US" sz="1800" dirty="0"/>
              <a:t>Informality</a:t>
            </a:r>
          </a:p>
          <a:p>
            <a:pPr lvl="1"/>
            <a:r>
              <a:rPr lang="en-US" sz="1600" dirty="0"/>
              <a:t>Complexity of human behavior modeling</a:t>
            </a:r>
            <a:endParaRPr lang="el-GR" sz="1600" dirty="0"/>
          </a:p>
          <a:p>
            <a:pPr marL="457200" lvl="1" indent="0">
              <a:buNone/>
            </a:pPr>
            <a:endParaRPr lang="en-US" sz="1400" dirty="0"/>
          </a:p>
        </p:txBody>
      </p:sp>
      <p:sp>
        <p:nvSpPr>
          <p:cNvPr id="2" name="TextBox 1">
            <a:extLst>
              <a:ext uri="{FF2B5EF4-FFF2-40B4-BE49-F238E27FC236}">
                <a16:creationId xmlns:a16="http://schemas.microsoft.com/office/drawing/2014/main" id="{750894E9-00FC-4B5A-9987-11B762686339}"/>
              </a:ext>
            </a:extLst>
          </p:cNvPr>
          <p:cNvSpPr txBox="1"/>
          <p:nvPr/>
        </p:nvSpPr>
        <p:spPr>
          <a:xfrm>
            <a:off x="2281425" y="1066701"/>
            <a:ext cx="5191970" cy="830997"/>
          </a:xfrm>
          <a:prstGeom prst="rect">
            <a:avLst/>
          </a:prstGeom>
          <a:noFill/>
        </p:spPr>
        <p:txBody>
          <a:bodyPr wrap="square" rtlCol="0">
            <a:spAutoFit/>
          </a:bodyPr>
          <a:lstStyle/>
          <a:p>
            <a:r>
              <a:rPr lang="en-US" sz="2400" b="1" dirty="0"/>
              <a:t>CAN MACHINES ACT INTELLIGENTLY?</a:t>
            </a:r>
          </a:p>
          <a:p>
            <a:r>
              <a:rPr lang="en-US" sz="2400" b="1" dirty="0"/>
              <a:t> </a:t>
            </a:r>
          </a:p>
        </p:txBody>
      </p:sp>
      <p:pic>
        <p:nvPicPr>
          <p:cNvPr id="6" name="Picture 5">
            <a:extLst>
              <a:ext uri="{FF2B5EF4-FFF2-40B4-BE49-F238E27FC236}">
                <a16:creationId xmlns:a16="http://schemas.microsoft.com/office/drawing/2014/main" id="{6A181ADB-134C-4AC0-91C9-9BA754CE9E72}"/>
              </a:ext>
            </a:extLst>
          </p:cNvPr>
          <p:cNvPicPr>
            <a:picLocks noChangeAspect="1"/>
          </p:cNvPicPr>
          <p:nvPr/>
        </p:nvPicPr>
        <p:blipFill>
          <a:blip r:embed="rId2"/>
          <a:stretch>
            <a:fillRect/>
          </a:stretch>
        </p:blipFill>
        <p:spPr>
          <a:xfrm>
            <a:off x="7024805" y="1428571"/>
            <a:ext cx="1867639" cy="1038225"/>
          </a:xfrm>
          <a:prstGeom prst="rect">
            <a:avLst/>
          </a:prstGeom>
        </p:spPr>
      </p:pic>
      <p:pic>
        <p:nvPicPr>
          <p:cNvPr id="8" name="Picture 7">
            <a:extLst>
              <a:ext uri="{FF2B5EF4-FFF2-40B4-BE49-F238E27FC236}">
                <a16:creationId xmlns:a16="http://schemas.microsoft.com/office/drawing/2014/main" id="{5E357997-0619-4CF9-878F-7940A227114C}"/>
              </a:ext>
            </a:extLst>
          </p:cNvPr>
          <p:cNvPicPr>
            <a:picLocks noChangeAspect="1"/>
          </p:cNvPicPr>
          <p:nvPr/>
        </p:nvPicPr>
        <p:blipFill>
          <a:blip r:embed="rId3"/>
          <a:stretch>
            <a:fillRect/>
          </a:stretch>
        </p:blipFill>
        <p:spPr>
          <a:xfrm>
            <a:off x="7024805" y="2466796"/>
            <a:ext cx="1867639" cy="1038225"/>
          </a:xfrm>
          <a:prstGeom prst="rect">
            <a:avLst/>
          </a:prstGeom>
        </p:spPr>
      </p:pic>
      <p:pic>
        <p:nvPicPr>
          <p:cNvPr id="11" name="Picture 10">
            <a:extLst>
              <a:ext uri="{FF2B5EF4-FFF2-40B4-BE49-F238E27FC236}">
                <a16:creationId xmlns:a16="http://schemas.microsoft.com/office/drawing/2014/main" id="{F8A11655-B1D4-4058-8241-5460DF2A2CA6}"/>
              </a:ext>
            </a:extLst>
          </p:cNvPr>
          <p:cNvPicPr>
            <a:picLocks noChangeAspect="1"/>
          </p:cNvPicPr>
          <p:nvPr/>
        </p:nvPicPr>
        <p:blipFill>
          <a:blip r:embed="rId4"/>
          <a:stretch>
            <a:fillRect/>
          </a:stretch>
        </p:blipFill>
        <p:spPr>
          <a:xfrm>
            <a:off x="7011907" y="3555023"/>
            <a:ext cx="1867639" cy="628650"/>
          </a:xfrm>
          <a:prstGeom prst="rect">
            <a:avLst/>
          </a:prstGeom>
        </p:spPr>
      </p:pic>
      <p:pic>
        <p:nvPicPr>
          <p:cNvPr id="13" name="Picture 12">
            <a:extLst>
              <a:ext uri="{FF2B5EF4-FFF2-40B4-BE49-F238E27FC236}">
                <a16:creationId xmlns:a16="http://schemas.microsoft.com/office/drawing/2014/main" id="{5CFEA48B-4444-4969-84D0-F8C1BEB7A7B9}"/>
              </a:ext>
            </a:extLst>
          </p:cNvPr>
          <p:cNvPicPr>
            <a:picLocks noChangeAspect="1"/>
          </p:cNvPicPr>
          <p:nvPr/>
        </p:nvPicPr>
        <p:blipFill>
          <a:blip r:embed="rId5"/>
          <a:stretch>
            <a:fillRect/>
          </a:stretch>
        </p:blipFill>
        <p:spPr>
          <a:xfrm>
            <a:off x="7044223" y="4233675"/>
            <a:ext cx="1867639" cy="628650"/>
          </a:xfrm>
          <a:prstGeom prst="rect">
            <a:avLst/>
          </a:prstGeom>
        </p:spPr>
      </p:pic>
    </p:spTree>
    <p:extLst>
      <p:ext uri="{BB962C8B-B14F-4D97-AF65-F5344CB8AC3E}">
        <p14:creationId xmlns:p14="http://schemas.microsoft.com/office/powerpoint/2010/main" val="693775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28720" y="281175"/>
            <a:ext cx="6871725" cy="725349"/>
          </a:xfrm>
        </p:spPr>
        <p:txBody>
          <a:bodyPr>
            <a:normAutofit/>
          </a:bodyPr>
          <a:lstStyle/>
          <a:p>
            <a:r>
              <a:rPr lang="en-US" dirty="0"/>
              <a:t>Strong AI </a:t>
            </a:r>
          </a:p>
        </p:txBody>
      </p:sp>
      <p:sp>
        <p:nvSpPr>
          <p:cNvPr id="5" name="Content Placeholder 4"/>
          <p:cNvSpPr>
            <a:spLocks noGrp="1"/>
          </p:cNvSpPr>
          <p:nvPr>
            <p:ph idx="1"/>
          </p:nvPr>
        </p:nvSpPr>
        <p:spPr>
          <a:xfrm>
            <a:off x="448965" y="2072589"/>
            <a:ext cx="6413610" cy="3001420"/>
          </a:xfrm>
        </p:spPr>
        <p:txBody>
          <a:bodyPr>
            <a:normAutofit/>
          </a:bodyPr>
          <a:lstStyle/>
          <a:p>
            <a:r>
              <a:rPr lang="en-US" sz="1800" dirty="0"/>
              <a:t>Consciousness</a:t>
            </a:r>
            <a:endParaRPr lang="el-GR" sz="1800" dirty="0"/>
          </a:p>
          <a:p>
            <a:r>
              <a:rPr lang="en-US" sz="1800" dirty="0"/>
              <a:t>Phenomenology</a:t>
            </a:r>
            <a:endParaRPr lang="en-US" sz="1400" dirty="0"/>
          </a:p>
          <a:p>
            <a:r>
              <a:rPr lang="en-US" sz="1800" dirty="0"/>
              <a:t>Intentionality</a:t>
            </a:r>
          </a:p>
          <a:p>
            <a:r>
              <a:rPr lang="en-US" sz="1800" dirty="0"/>
              <a:t>Mental State</a:t>
            </a:r>
          </a:p>
          <a:p>
            <a:r>
              <a:rPr lang="en-US" sz="1800" dirty="0"/>
              <a:t>Functionalism</a:t>
            </a:r>
          </a:p>
          <a:p>
            <a:pPr marL="457200" lvl="1" indent="0">
              <a:buNone/>
            </a:pPr>
            <a:endParaRPr lang="en-US" sz="1400" dirty="0"/>
          </a:p>
        </p:txBody>
      </p:sp>
      <p:sp>
        <p:nvSpPr>
          <p:cNvPr id="2" name="TextBox 1">
            <a:extLst>
              <a:ext uri="{FF2B5EF4-FFF2-40B4-BE49-F238E27FC236}">
                <a16:creationId xmlns:a16="http://schemas.microsoft.com/office/drawing/2014/main" id="{750894E9-00FC-4B5A-9987-11B762686339}"/>
              </a:ext>
            </a:extLst>
          </p:cNvPr>
          <p:cNvSpPr txBox="1"/>
          <p:nvPr/>
        </p:nvSpPr>
        <p:spPr>
          <a:xfrm>
            <a:off x="2281425" y="1044700"/>
            <a:ext cx="5191970" cy="830997"/>
          </a:xfrm>
          <a:prstGeom prst="rect">
            <a:avLst/>
          </a:prstGeom>
          <a:noFill/>
        </p:spPr>
        <p:txBody>
          <a:bodyPr wrap="square" rtlCol="0">
            <a:spAutoFit/>
          </a:bodyPr>
          <a:lstStyle/>
          <a:p>
            <a:r>
              <a:rPr lang="en-US" sz="2400" b="1" dirty="0"/>
              <a:t>CAN MACHINES REALLY THINK?</a:t>
            </a:r>
          </a:p>
          <a:p>
            <a:r>
              <a:rPr lang="en-US" sz="2400" b="1" dirty="0"/>
              <a:t> </a:t>
            </a:r>
          </a:p>
        </p:txBody>
      </p:sp>
      <p:pic>
        <p:nvPicPr>
          <p:cNvPr id="7" name="Picture 6">
            <a:extLst>
              <a:ext uri="{FF2B5EF4-FFF2-40B4-BE49-F238E27FC236}">
                <a16:creationId xmlns:a16="http://schemas.microsoft.com/office/drawing/2014/main" id="{75C31172-FAC6-4B02-AEDD-9E09999E015F}"/>
              </a:ext>
            </a:extLst>
          </p:cNvPr>
          <p:cNvPicPr>
            <a:picLocks noChangeAspect="1"/>
          </p:cNvPicPr>
          <p:nvPr/>
        </p:nvPicPr>
        <p:blipFill>
          <a:blip r:embed="rId2"/>
          <a:stretch>
            <a:fillRect/>
          </a:stretch>
        </p:blipFill>
        <p:spPr>
          <a:xfrm>
            <a:off x="6709870" y="1197405"/>
            <a:ext cx="1809750" cy="3512215"/>
          </a:xfrm>
          <a:prstGeom prst="rect">
            <a:avLst/>
          </a:prstGeom>
        </p:spPr>
      </p:pic>
      <p:pic>
        <p:nvPicPr>
          <p:cNvPr id="10" name="Picture 9">
            <a:extLst>
              <a:ext uri="{FF2B5EF4-FFF2-40B4-BE49-F238E27FC236}">
                <a16:creationId xmlns:a16="http://schemas.microsoft.com/office/drawing/2014/main" id="{5DAA585A-5CAF-4260-907C-05194950183B}"/>
              </a:ext>
            </a:extLst>
          </p:cNvPr>
          <p:cNvPicPr>
            <a:picLocks noChangeAspect="1"/>
          </p:cNvPicPr>
          <p:nvPr/>
        </p:nvPicPr>
        <p:blipFill>
          <a:blip r:embed="rId3"/>
          <a:stretch>
            <a:fillRect/>
          </a:stretch>
        </p:blipFill>
        <p:spPr>
          <a:xfrm>
            <a:off x="2739540" y="1651840"/>
            <a:ext cx="3664920" cy="3057780"/>
          </a:xfrm>
          <a:prstGeom prst="rect">
            <a:avLst/>
          </a:prstGeom>
        </p:spPr>
      </p:pic>
    </p:spTree>
    <p:extLst>
      <p:ext uri="{BB962C8B-B14F-4D97-AF65-F5344CB8AC3E}">
        <p14:creationId xmlns:p14="http://schemas.microsoft.com/office/powerpoint/2010/main" val="1193362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4CFAEC59-65C3-4D4E-9AB8-4AB5EF6C7F1C}"/>
              </a:ext>
            </a:extLst>
          </p:cNvPr>
          <p:cNvSpPr>
            <a:spLocks noGrp="1"/>
          </p:cNvSpPr>
          <p:nvPr>
            <p:ph type="title"/>
          </p:nvPr>
        </p:nvSpPr>
        <p:spPr>
          <a:xfrm>
            <a:off x="2176911" y="142582"/>
            <a:ext cx="6413609" cy="725349"/>
          </a:xfrm>
        </p:spPr>
        <p:txBody>
          <a:bodyPr/>
          <a:lstStyle/>
          <a:p>
            <a:r>
              <a:rPr lang="en-US" dirty="0"/>
              <a:t>Predicted Risks Of AI</a:t>
            </a:r>
          </a:p>
        </p:txBody>
      </p:sp>
      <p:sp>
        <p:nvSpPr>
          <p:cNvPr id="7" name="TextBox 6">
            <a:extLst>
              <a:ext uri="{FF2B5EF4-FFF2-40B4-BE49-F238E27FC236}">
                <a16:creationId xmlns:a16="http://schemas.microsoft.com/office/drawing/2014/main" id="{849BA381-4AB0-4F2F-8E88-0717166C1AAB}"/>
              </a:ext>
            </a:extLst>
          </p:cNvPr>
          <p:cNvSpPr txBox="1"/>
          <p:nvPr/>
        </p:nvSpPr>
        <p:spPr>
          <a:xfrm>
            <a:off x="765405" y="1861762"/>
            <a:ext cx="4570120" cy="2554545"/>
          </a:xfrm>
          <a:prstGeom prst="rect">
            <a:avLst/>
          </a:prstGeom>
          <a:noFill/>
        </p:spPr>
        <p:txBody>
          <a:bodyPr wrap="square">
            <a:spAutoFit/>
          </a:bodyPr>
          <a:lstStyle/>
          <a:p>
            <a:pPr marL="285750" indent="-285750" algn="l">
              <a:buFont typeface="Arial" panose="020B0604020202020204" pitchFamily="34" charset="0"/>
              <a:buChar char="•"/>
            </a:pPr>
            <a:r>
              <a:rPr lang="en-US" sz="1600" b="0" i="0" u="none" strike="noStrike" baseline="0" dirty="0">
                <a:latin typeface="Times-Roman"/>
              </a:rPr>
              <a:t>People might lose their jobs to automation.</a:t>
            </a:r>
          </a:p>
          <a:p>
            <a:pPr marL="285750" indent="-285750" algn="l">
              <a:buFont typeface="Arial" panose="020B0604020202020204" pitchFamily="34" charset="0"/>
              <a:buChar char="•"/>
            </a:pPr>
            <a:r>
              <a:rPr lang="en-US" sz="1600" b="0" i="0" u="none" strike="noStrike" baseline="0" dirty="0">
                <a:latin typeface="Times-Roman"/>
              </a:rPr>
              <a:t>People might have too much (or too little) leisure time.</a:t>
            </a:r>
          </a:p>
          <a:p>
            <a:pPr marL="285750" indent="-285750" algn="l">
              <a:buFont typeface="Arial" panose="020B0604020202020204" pitchFamily="34" charset="0"/>
              <a:buChar char="•"/>
            </a:pPr>
            <a:r>
              <a:rPr lang="en-US" sz="1600" b="0" i="0" u="none" strike="noStrike" baseline="0" dirty="0">
                <a:latin typeface="Times-Roman"/>
              </a:rPr>
              <a:t>People might lose their sense of being unique.</a:t>
            </a:r>
          </a:p>
          <a:p>
            <a:pPr marL="285750" indent="-285750" algn="l">
              <a:buFont typeface="Arial" panose="020B0604020202020204" pitchFamily="34" charset="0"/>
              <a:buChar char="•"/>
            </a:pPr>
            <a:r>
              <a:rPr lang="en-US" sz="1600" b="0" i="0" u="none" strike="noStrike" baseline="0" dirty="0">
                <a:latin typeface="Times-Roman"/>
              </a:rPr>
              <a:t>AI systems might be used toward undesirable ends.</a:t>
            </a:r>
          </a:p>
          <a:p>
            <a:pPr marL="285750" indent="-285750" algn="l">
              <a:buFont typeface="Arial" panose="020B0604020202020204" pitchFamily="34" charset="0"/>
              <a:buChar char="•"/>
            </a:pPr>
            <a:r>
              <a:rPr lang="en-US" sz="1600" b="0" i="0" u="none" strike="noStrike" baseline="0" dirty="0">
                <a:latin typeface="Times-Roman"/>
              </a:rPr>
              <a:t>The use of AI systems might result in a loss of accountability.</a:t>
            </a:r>
          </a:p>
          <a:p>
            <a:pPr marL="285750" indent="-285750" algn="l">
              <a:buFont typeface="Arial" panose="020B0604020202020204" pitchFamily="34" charset="0"/>
              <a:buChar char="•"/>
            </a:pPr>
            <a:r>
              <a:rPr lang="en-US" sz="1600" b="0" i="0" u="none" strike="noStrike" baseline="0" dirty="0">
                <a:latin typeface="Times-Roman"/>
              </a:rPr>
              <a:t>The success of AI might mean the end of the human race.</a:t>
            </a:r>
            <a:endParaRPr lang="en-US" sz="1600" dirty="0"/>
          </a:p>
        </p:txBody>
      </p:sp>
      <p:pic>
        <p:nvPicPr>
          <p:cNvPr id="2052" name="Picture 4">
            <a:extLst>
              <a:ext uri="{FF2B5EF4-FFF2-40B4-BE49-F238E27FC236}">
                <a16:creationId xmlns:a16="http://schemas.microsoft.com/office/drawing/2014/main" id="{A3607E7C-4B46-4328-A219-22B69F898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3639" y="1033130"/>
            <a:ext cx="1788698" cy="13125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Just A Rather Very Intelligent System | Marvel Movies | Fandom">
            <a:extLst>
              <a:ext uri="{FF2B5EF4-FFF2-40B4-BE49-F238E27FC236}">
                <a16:creationId xmlns:a16="http://schemas.microsoft.com/office/drawing/2014/main" id="{FD3F7ADD-11CD-464A-B917-D9CC756B4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6114" y="1038671"/>
            <a:ext cx="1312503" cy="13125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Story of a Voice: HAL in '2001' Wasn't Always So Eerily Calm - The New  York Times">
            <a:extLst>
              <a:ext uri="{FF2B5EF4-FFF2-40B4-BE49-F238E27FC236}">
                <a16:creationId xmlns:a16="http://schemas.microsoft.com/office/drawing/2014/main" id="{90EC374B-0B5F-46AD-9FFF-B5587F37DE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639" y="3932439"/>
            <a:ext cx="1350340" cy="11387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76FD13E-D5F0-4F76-B1F7-53A691A27D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3640" y="2403513"/>
            <a:ext cx="3144977" cy="14710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D84BD4E-BB4B-40A5-9107-0FFBE53CAA21}"/>
              </a:ext>
            </a:extLst>
          </p:cNvPr>
          <p:cNvPicPr>
            <a:picLocks noChangeAspect="1"/>
          </p:cNvPicPr>
          <p:nvPr/>
        </p:nvPicPr>
        <p:blipFill>
          <a:blip r:embed="rId6"/>
          <a:stretch>
            <a:fillRect/>
          </a:stretch>
        </p:blipFill>
        <p:spPr>
          <a:xfrm>
            <a:off x="7214051" y="3926897"/>
            <a:ext cx="1724566" cy="1138767"/>
          </a:xfrm>
          <a:prstGeom prst="rect">
            <a:avLst/>
          </a:prstGeom>
        </p:spPr>
      </p:pic>
    </p:spTree>
    <p:extLst>
      <p:ext uri="{BB962C8B-B14F-4D97-AF65-F5344CB8AC3E}">
        <p14:creationId xmlns:p14="http://schemas.microsoft.com/office/powerpoint/2010/main" val="546540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4CFAEC59-65C3-4D4E-9AB8-4AB5EF6C7F1C}"/>
              </a:ext>
            </a:extLst>
          </p:cNvPr>
          <p:cNvSpPr>
            <a:spLocks noGrp="1"/>
          </p:cNvSpPr>
          <p:nvPr>
            <p:ph type="title"/>
          </p:nvPr>
        </p:nvSpPr>
        <p:spPr>
          <a:xfrm>
            <a:off x="2128720" y="281175"/>
            <a:ext cx="6413609" cy="725349"/>
          </a:xfrm>
        </p:spPr>
        <p:txBody>
          <a:bodyPr/>
          <a:lstStyle/>
          <a:p>
            <a:r>
              <a:rPr lang="en-US" dirty="0"/>
              <a:t>AI vs. Humans</a:t>
            </a:r>
          </a:p>
        </p:txBody>
      </p:sp>
      <p:sp>
        <p:nvSpPr>
          <p:cNvPr id="7" name="TextBox 6">
            <a:extLst>
              <a:ext uri="{FF2B5EF4-FFF2-40B4-BE49-F238E27FC236}">
                <a16:creationId xmlns:a16="http://schemas.microsoft.com/office/drawing/2014/main" id="{849BA381-4AB0-4F2F-8E88-0717166C1AAB}"/>
              </a:ext>
            </a:extLst>
          </p:cNvPr>
          <p:cNvSpPr txBox="1"/>
          <p:nvPr/>
        </p:nvSpPr>
        <p:spPr>
          <a:xfrm>
            <a:off x="2136779" y="1197405"/>
            <a:ext cx="4733855" cy="5078313"/>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Times-Roman"/>
              </a:rPr>
              <a:t>2014-IBM Watson wins Jeopardy</a:t>
            </a:r>
          </a:p>
          <a:p>
            <a:pPr marL="285750" indent="-285750" algn="l">
              <a:buFont typeface="Arial" panose="020B0604020202020204" pitchFamily="34" charset="0"/>
              <a:buChar char="•"/>
            </a:pPr>
            <a:r>
              <a:rPr lang="en-US" sz="1800" b="0" i="0" u="none" strike="noStrike" baseline="0" dirty="0">
                <a:latin typeface="Times-Roman"/>
              </a:rPr>
              <a:t>2014-Google acquires DeepMind</a:t>
            </a:r>
          </a:p>
          <a:p>
            <a:pPr marL="285750" indent="-285750" algn="l">
              <a:buFont typeface="Arial" panose="020B0604020202020204" pitchFamily="34" charset="0"/>
              <a:buChar char="•"/>
            </a:pPr>
            <a:r>
              <a:rPr lang="en-US" sz="1800" b="0" i="0" u="none" strike="noStrike" baseline="0" dirty="0">
                <a:latin typeface="Times-Roman"/>
              </a:rPr>
              <a:t>2015-AlphaGo beats European Go champion</a:t>
            </a:r>
          </a:p>
          <a:p>
            <a:pPr marL="285750" indent="-285750" algn="l">
              <a:buFont typeface="Arial" panose="020B0604020202020204" pitchFamily="34" charset="0"/>
              <a:buChar char="•"/>
            </a:pPr>
            <a:r>
              <a:rPr lang="en-US" sz="1800" b="0" i="0" u="none" strike="noStrike" baseline="0" dirty="0">
                <a:latin typeface="Times-Roman"/>
              </a:rPr>
              <a:t>2016-AlphaGo beats Korean Go champion</a:t>
            </a:r>
          </a:p>
          <a:p>
            <a:pPr marL="285750" indent="-285750" algn="l">
              <a:buFont typeface="Arial" panose="020B0604020202020204" pitchFamily="34" charset="0"/>
              <a:buChar char="•"/>
            </a:pPr>
            <a:r>
              <a:rPr lang="en-US" sz="1800" b="0" i="0" u="none" strike="noStrike" baseline="0" dirty="0">
                <a:latin typeface="Times-Roman"/>
              </a:rPr>
              <a:t>2016-Google open-sources </a:t>
            </a:r>
            <a:r>
              <a:rPr lang="en-US" sz="1800" b="0" i="0" u="none" strike="noStrike" baseline="0" dirty="0" err="1">
                <a:latin typeface="Times-Roman"/>
              </a:rPr>
              <a:t>Tensorflow</a:t>
            </a:r>
            <a:endParaRPr lang="en-US" sz="1800" b="0" i="0" u="none" strike="noStrike" baseline="0" dirty="0">
              <a:latin typeface="Times-Roman"/>
            </a:endParaRPr>
          </a:p>
          <a:p>
            <a:pPr marL="285750" indent="-285750">
              <a:buFont typeface="Arial" panose="020B0604020202020204" pitchFamily="34" charset="0"/>
              <a:buChar char="•"/>
            </a:pPr>
            <a:r>
              <a:rPr lang="en-US" sz="1800" b="0" i="0" u="none" strike="noStrike" baseline="0" dirty="0">
                <a:latin typeface="Times-Roman"/>
              </a:rPr>
              <a:t>2017-AlphaGo beats World Go champion</a:t>
            </a:r>
          </a:p>
          <a:p>
            <a:pPr marL="285750" indent="-285750">
              <a:buFont typeface="Arial" panose="020B0604020202020204" pitchFamily="34" charset="0"/>
              <a:buChar char="•"/>
            </a:pPr>
            <a:r>
              <a:rPr lang="en-US" sz="1800" b="0" i="0" u="none" strike="noStrike" baseline="0" dirty="0">
                <a:latin typeface="Times-Roman"/>
              </a:rPr>
              <a:t>2017-Libratus beats World’s poker best players</a:t>
            </a:r>
          </a:p>
          <a:p>
            <a:pPr marL="285750" indent="-285750">
              <a:buFont typeface="Arial" panose="020B0604020202020204" pitchFamily="34" charset="0"/>
              <a:buChar char="•"/>
            </a:pPr>
            <a:r>
              <a:rPr lang="en-US" sz="1800" b="0" i="0" u="none" strike="noStrike" baseline="0" dirty="0">
                <a:latin typeface="Times-Roman"/>
              </a:rPr>
              <a:t>2017-OpenAI bots beat World’s best Dota 2 players</a:t>
            </a:r>
          </a:p>
          <a:p>
            <a:pPr marL="285750" indent="-285750">
              <a:buFont typeface="Arial" panose="020B0604020202020204" pitchFamily="34" charset="0"/>
              <a:buChar char="•"/>
            </a:pPr>
            <a:r>
              <a:rPr lang="en-US" sz="1800" b="0" i="0" u="none" strike="noStrike" baseline="0" dirty="0">
                <a:latin typeface="Times-Roman"/>
              </a:rPr>
              <a:t>2017-Elon Musk, Stephen Hawking and others write open letter to UN calling for ban on autonomous weapons</a:t>
            </a:r>
          </a:p>
          <a:p>
            <a:pPr marL="285750" indent="-285750">
              <a:buFont typeface="Arial" panose="020B0604020202020204" pitchFamily="34" charset="0"/>
              <a:buChar char="•"/>
            </a:pPr>
            <a:endParaRPr lang="en-US" sz="1800" b="0" i="0" u="none" strike="noStrike" baseline="0" dirty="0">
              <a:latin typeface="Times-Roman"/>
            </a:endParaRPr>
          </a:p>
          <a:p>
            <a:pPr marL="285750" indent="-285750">
              <a:buFont typeface="Arial" panose="020B0604020202020204" pitchFamily="34" charset="0"/>
              <a:buChar char="•"/>
            </a:pPr>
            <a:endParaRPr lang="en-US" sz="1800" b="0" i="0" u="none" strike="noStrike" baseline="0" dirty="0">
              <a:latin typeface="Times-Roman"/>
            </a:endParaRPr>
          </a:p>
          <a:p>
            <a:pPr marL="285750" indent="-285750">
              <a:buFont typeface="Arial" panose="020B0604020202020204" pitchFamily="34" charset="0"/>
              <a:buChar char="•"/>
            </a:pPr>
            <a:endParaRPr lang="en-US" sz="1800" b="0" i="0" u="none" strike="noStrike" baseline="0" dirty="0">
              <a:latin typeface="Times-Roman"/>
            </a:endParaRPr>
          </a:p>
          <a:p>
            <a:pPr marL="285750" indent="-285750">
              <a:buFont typeface="Arial" panose="020B0604020202020204" pitchFamily="34" charset="0"/>
              <a:buChar char="•"/>
            </a:pPr>
            <a:endParaRPr lang="en-US" sz="1800" b="0" i="0" u="none" strike="noStrike" baseline="0" dirty="0">
              <a:latin typeface="Times-Roman"/>
            </a:endParaRPr>
          </a:p>
          <a:p>
            <a:pPr marL="285750" indent="-285750" algn="l">
              <a:buFont typeface="Arial" panose="020B0604020202020204" pitchFamily="34" charset="0"/>
              <a:buChar char="•"/>
            </a:pPr>
            <a:endParaRPr lang="en-US" dirty="0"/>
          </a:p>
        </p:txBody>
      </p:sp>
      <p:pic>
        <p:nvPicPr>
          <p:cNvPr id="1026" name="Picture 2" descr="Go (game) - Wikipedia">
            <a:extLst>
              <a:ext uri="{FF2B5EF4-FFF2-40B4-BE49-F238E27FC236}">
                <a16:creationId xmlns:a16="http://schemas.microsoft.com/office/drawing/2014/main" id="{A3FEC37E-C46E-4D8D-943B-480048F303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9808" y="1416852"/>
            <a:ext cx="1518991" cy="1470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ta 2">
            <a:extLst>
              <a:ext uri="{FF2B5EF4-FFF2-40B4-BE49-F238E27FC236}">
                <a16:creationId xmlns:a16="http://schemas.microsoft.com/office/drawing/2014/main" id="{F944CDBD-459D-47BB-B907-BA9B2707C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634" y="3136470"/>
            <a:ext cx="2057341"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844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4CFAEC59-65C3-4D4E-9AB8-4AB5EF6C7F1C}"/>
              </a:ext>
            </a:extLst>
          </p:cNvPr>
          <p:cNvSpPr>
            <a:spLocks noGrp="1"/>
          </p:cNvSpPr>
          <p:nvPr>
            <p:ph type="title"/>
          </p:nvPr>
        </p:nvSpPr>
        <p:spPr>
          <a:xfrm>
            <a:off x="2128720" y="281175"/>
            <a:ext cx="6413609" cy="725349"/>
          </a:xfrm>
        </p:spPr>
        <p:txBody>
          <a:bodyPr/>
          <a:lstStyle/>
          <a:p>
            <a:r>
              <a:rPr lang="en-US" dirty="0"/>
              <a:t>Assignment 1: (Optional)</a:t>
            </a:r>
          </a:p>
        </p:txBody>
      </p:sp>
      <p:sp>
        <p:nvSpPr>
          <p:cNvPr id="7" name="TextBox 6">
            <a:extLst>
              <a:ext uri="{FF2B5EF4-FFF2-40B4-BE49-F238E27FC236}">
                <a16:creationId xmlns:a16="http://schemas.microsoft.com/office/drawing/2014/main" id="{849BA381-4AB0-4F2F-8E88-0717166C1AAB}"/>
              </a:ext>
            </a:extLst>
          </p:cNvPr>
          <p:cNvSpPr txBox="1"/>
          <p:nvPr/>
        </p:nvSpPr>
        <p:spPr>
          <a:xfrm>
            <a:off x="1059785" y="1815337"/>
            <a:ext cx="7024429" cy="3046988"/>
          </a:xfrm>
          <a:prstGeom prst="rect">
            <a:avLst/>
          </a:prstGeom>
          <a:noFill/>
        </p:spPr>
        <p:txBody>
          <a:bodyPr wrap="square">
            <a:spAutoFit/>
          </a:bodyPr>
          <a:lstStyle/>
          <a:p>
            <a:pPr algn="l"/>
            <a:endParaRPr lang="en-US" dirty="0">
              <a:latin typeface="Times-Roman"/>
            </a:endParaRPr>
          </a:p>
          <a:p>
            <a:pPr algn="l"/>
            <a:r>
              <a:rPr lang="en-US" sz="2800" b="0" i="0" u="none" strike="noStrike" baseline="0" dirty="0">
                <a:latin typeface="Times-Roman"/>
              </a:rPr>
              <a:t>Critically analyze an existing and a fictional AI machine on the basis of what you have learned in this lecture.</a:t>
            </a:r>
          </a:p>
          <a:p>
            <a:pPr marL="285750" indent="-285750">
              <a:buFont typeface="Arial" panose="020B0604020202020204" pitchFamily="34" charset="0"/>
              <a:buChar char="•"/>
            </a:pPr>
            <a:endParaRPr lang="en-US" sz="1800" b="0" i="0" u="none" strike="noStrike" baseline="0" dirty="0">
              <a:latin typeface="Times-Roman"/>
            </a:endParaRPr>
          </a:p>
          <a:p>
            <a:pPr marL="285750" indent="-285750">
              <a:buFont typeface="Arial" panose="020B0604020202020204" pitchFamily="34" charset="0"/>
              <a:buChar char="•"/>
            </a:pPr>
            <a:endParaRPr lang="en-US" sz="1800" b="0" i="0" u="none" strike="noStrike" baseline="0" dirty="0">
              <a:latin typeface="Times-Roman"/>
            </a:endParaRPr>
          </a:p>
          <a:p>
            <a:pPr marL="285750" indent="-285750">
              <a:buFont typeface="Arial" panose="020B0604020202020204" pitchFamily="34" charset="0"/>
              <a:buChar char="•"/>
            </a:pPr>
            <a:endParaRPr lang="en-US" sz="1800" b="0" i="0" u="none" strike="noStrike" baseline="0" dirty="0">
              <a:latin typeface="Times-Roman"/>
            </a:endParaRPr>
          </a:p>
          <a:p>
            <a:pPr marL="285750" indent="-285750">
              <a:buFont typeface="Arial" panose="020B0604020202020204" pitchFamily="34" charset="0"/>
              <a:buChar char="•"/>
            </a:pPr>
            <a:endParaRPr lang="en-US" sz="1800" b="0" i="0" u="none" strike="noStrike" baseline="0" dirty="0">
              <a:latin typeface="Times-Roman"/>
            </a:endParaRPr>
          </a:p>
          <a:p>
            <a:pPr marL="285750" indent="-285750" algn="l">
              <a:buFont typeface="Arial" panose="020B0604020202020204" pitchFamily="34" charset="0"/>
              <a:buChar char="•"/>
            </a:pPr>
            <a:endParaRPr lang="en-US" dirty="0"/>
          </a:p>
        </p:txBody>
      </p:sp>
    </p:spTree>
    <p:extLst>
      <p:ext uri="{BB962C8B-B14F-4D97-AF65-F5344CB8AC3E}">
        <p14:creationId xmlns:p14="http://schemas.microsoft.com/office/powerpoint/2010/main" val="2615205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4CFAEC59-65C3-4D4E-9AB8-4AB5EF6C7F1C}"/>
              </a:ext>
            </a:extLst>
          </p:cNvPr>
          <p:cNvSpPr>
            <a:spLocks noGrp="1"/>
          </p:cNvSpPr>
          <p:nvPr>
            <p:ph type="title"/>
          </p:nvPr>
        </p:nvSpPr>
        <p:spPr>
          <a:xfrm>
            <a:off x="2128720" y="281175"/>
            <a:ext cx="6413609" cy="725349"/>
          </a:xfrm>
        </p:spPr>
        <p:txBody>
          <a:bodyPr/>
          <a:lstStyle/>
          <a:p>
            <a:r>
              <a:rPr lang="en-US" dirty="0"/>
              <a:t>Reading Reference</a:t>
            </a:r>
          </a:p>
        </p:txBody>
      </p:sp>
      <p:sp>
        <p:nvSpPr>
          <p:cNvPr id="7" name="TextBox 6">
            <a:extLst>
              <a:ext uri="{FF2B5EF4-FFF2-40B4-BE49-F238E27FC236}">
                <a16:creationId xmlns:a16="http://schemas.microsoft.com/office/drawing/2014/main" id="{849BA381-4AB0-4F2F-8E88-0717166C1AAB}"/>
              </a:ext>
            </a:extLst>
          </p:cNvPr>
          <p:cNvSpPr txBox="1"/>
          <p:nvPr/>
        </p:nvSpPr>
        <p:spPr>
          <a:xfrm>
            <a:off x="1059785" y="1815337"/>
            <a:ext cx="7024429" cy="3046988"/>
          </a:xfrm>
          <a:prstGeom prst="rect">
            <a:avLst/>
          </a:prstGeom>
          <a:noFill/>
        </p:spPr>
        <p:txBody>
          <a:bodyPr wrap="square">
            <a:spAutoFit/>
          </a:bodyPr>
          <a:lstStyle/>
          <a:p>
            <a:pPr algn="l"/>
            <a:endParaRPr lang="en-US" dirty="0">
              <a:latin typeface="Times-Roman"/>
            </a:endParaRPr>
          </a:p>
          <a:p>
            <a:pPr algn="just"/>
            <a:r>
              <a:rPr lang="en-US" sz="2800" b="0" i="0" u="none" strike="noStrike" baseline="0" dirty="0">
                <a:latin typeface="Times-Roman"/>
              </a:rPr>
              <a:t>The content of this lecture comprise of material from Chapter 1 and Chapter 26 of the course book. </a:t>
            </a:r>
          </a:p>
          <a:p>
            <a:pPr marL="285750" indent="-285750">
              <a:buFont typeface="Arial" panose="020B0604020202020204" pitchFamily="34" charset="0"/>
              <a:buChar char="•"/>
            </a:pPr>
            <a:endParaRPr lang="en-US" sz="1800" b="0" i="0" u="none" strike="noStrike" baseline="0" dirty="0">
              <a:latin typeface="Times-Roman"/>
            </a:endParaRPr>
          </a:p>
          <a:p>
            <a:pPr marL="285750" indent="-285750">
              <a:buFont typeface="Arial" panose="020B0604020202020204" pitchFamily="34" charset="0"/>
              <a:buChar char="•"/>
            </a:pPr>
            <a:endParaRPr lang="en-US" sz="1800" b="0" i="0" u="none" strike="noStrike" baseline="0" dirty="0">
              <a:latin typeface="Times-Roman"/>
            </a:endParaRPr>
          </a:p>
          <a:p>
            <a:pPr marL="285750" indent="-285750">
              <a:buFont typeface="Arial" panose="020B0604020202020204" pitchFamily="34" charset="0"/>
              <a:buChar char="•"/>
            </a:pPr>
            <a:endParaRPr lang="en-US" sz="1800" b="0" i="0" u="none" strike="noStrike" baseline="0" dirty="0">
              <a:latin typeface="Times-Roman"/>
            </a:endParaRPr>
          </a:p>
          <a:p>
            <a:pPr marL="285750" indent="-285750">
              <a:buFont typeface="Arial" panose="020B0604020202020204" pitchFamily="34" charset="0"/>
              <a:buChar char="•"/>
            </a:pPr>
            <a:endParaRPr lang="en-US" sz="1800" b="0" i="0" u="none" strike="noStrike" baseline="0" dirty="0">
              <a:latin typeface="Times-Roman"/>
            </a:endParaRPr>
          </a:p>
          <a:p>
            <a:pPr marL="285750" indent="-285750" algn="l">
              <a:buFont typeface="Arial" panose="020B0604020202020204" pitchFamily="34" charset="0"/>
              <a:buChar char="•"/>
            </a:pPr>
            <a:endParaRPr lang="en-US" dirty="0"/>
          </a:p>
        </p:txBody>
      </p:sp>
    </p:spTree>
    <p:extLst>
      <p:ext uri="{BB962C8B-B14F-4D97-AF65-F5344CB8AC3E}">
        <p14:creationId xmlns:p14="http://schemas.microsoft.com/office/powerpoint/2010/main" val="1569613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Course Introduction</a:t>
            </a:r>
          </a:p>
        </p:txBody>
      </p:sp>
      <p:graphicFrame>
        <p:nvGraphicFramePr>
          <p:cNvPr id="8" name="Table 7">
            <a:extLst>
              <a:ext uri="{FF2B5EF4-FFF2-40B4-BE49-F238E27FC236}">
                <a16:creationId xmlns:a16="http://schemas.microsoft.com/office/drawing/2014/main" id="{E257EF4B-43AB-4E86-A808-C83E631889E6}"/>
              </a:ext>
            </a:extLst>
          </p:cNvPr>
          <p:cNvGraphicFramePr>
            <a:graphicFrameLocks noGrp="1"/>
          </p:cNvGraphicFramePr>
          <p:nvPr>
            <p:extLst>
              <p:ext uri="{D42A27DB-BD31-4B8C-83A1-F6EECF244321}">
                <p14:modId xmlns:p14="http://schemas.microsoft.com/office/powerpoint/2010/main" val="595976154"/>
              </p:ext>
            </p:extLst>
          </p:nvPr>
        </p:nvGraphicFramePr>
        <p:xfrm>
          <a:off x="2260808" y="1197405"/>
          <a:ext cx="5937250" cy="732536"/>
        </p:xfrm>
        <a:graphic>
          <a:graphicData uri="http://schemas.openxmlformats.org/drawingml/2006/table">
            <a:tbl>
              <a:tblPr firstRow="1" firstCol="1" bandRow="1">
                <a:tableStyleId>{5C22544A-7EE6-4342-B048-85BDC9FD1C3A}</a:tableStyleId>
              </a:tblPr>
              <a:tblGrid>
                <a:gridCol w="1025525">
                  <a:extLst>
                    <a:ext uri="{9D8B030D-6E8A-4147-A177-3AD203B41FA5}">
                      <a16:colId xmlns:a16="http://schemas.microsoft.com/office/drawing/2014/main" val="2809710297"/>
                    </a:ext>
                  </a:extLst>
                </a:gridCol>
                <a:gridCol w="4911725">
                  <a:extLst>
                    <a:ext uri="{9D8B030D-6E8A-4147-A177-3AD203B41FA5}">
                      <a16:colId xmlns:a16="http://schemas.microsoft.com/office/drawing/2014/main" val="3480350936"/>
                    </a:ext>
                  </a:extLst>
                </a:gridCol>
              </a:tblGrid>
              <a:tr h="0">
                <a:tc gridSpan="2">
                  <a:txBody>
                    <a:bodyPr/>
                    <a:lstStyle/>
                    <a:p>
                      <a:pPr marL="0" marR="0">
                        <a:lnSpc>
                          <a:spcPct val="107000"/>
                        </a:lnSpc>
                        <a:spcBef>
                          <a:spcPts val="0"/>
                        </a:spcBef>
                        <a:spcAft>
                          <a:spcPts val="0"/>
                        </a:spcAft>
                        <a:tabLst>
                          <a:tab pos="1943100" algn="l"/>
                        </a:tabLst>
                      </a:pPr>
                      <a:r>
                        <a:rPr lang="en-US" sz="1400">
                          <a:effectLst/>
                        </a:rPr>
                        <a:t>ARTIFICIAL INTELLIGENCE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1896459533"/>
                  </a:ext>
                </a:extLst>
              </a:tr>
              <a:tr h="0">
                <a:tc>
                  <a:txBody>
                    <a:bodyPr/>
                    <a:lstStyle/>
                    <a:p>
                      <a:pPr marL="0" marR="0">
                        <a:lnSpc>
                          <a:spcPct val="107000"/>
                        </a:lnSpc>
                        <a:spcBef>
                          <a:spcPts val="0"/>
                        </a:spcBef>
                        <a:spcAft>
                          <a:spcPts val="0"/>
                        </a:spcAft>
                        <a:tabLst>
                          <a:tab pos="3688715" algn="r"/>
                        </a:tabLst>
                      </a:pPr>
                      <a:r>
                        <a:rPr lang="en-US" sz="1100">
                          <a:effectLst/>
                        </a:rPr>
                        <a:t>Course Code: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CSC-411, CSL-411 (Lab)</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2350693"/>
                  </a:ext>
                </a:extLst>
              </a:tr>
              <a:tr h="0">
                <a:tc>
                  <a:txBody>
                    <a:bodyPr/>
                    <a:lstStyle/>
                    <a:p>
                      <a:pPr marL="0" marR="0">
                        <a:lnSpc>
                          <a:spcPct val="107000"/>
                        </a:lnSpc>
                        <a:spcBef>
                          <a:spcPts val="0"/>
                        </a:spcBef>
                        <a:spcAft>
                          <a:spcPts val="0"/>
                        </a:spcAft>
                      </a:pPr>
                      <a:r>
                        <a:rPr lang="en-US" sz="1100">
                          <a:effectLst/>
                        </a:rPr>
                        <a:t>Credit Hours: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3592255"/>
                  </a:ext>
                </a:extLst>
              </a:tr>
              <a:tr h="0">
                <a:tc>
                  <a:txBody>
                    <a:bodyPr/>
                    <a:lstStyle/>
                    <a:p>
                      <a:pPr marL="0" marR="0">
                        <a:lnSpc>
                          <a:spcPct val="107000"/>
                        </a:lnSpc>
                        <a:spcBef>
                          <a:spcPts val="0"/>
                        </a:spcBef>
                        <a:spcAft>
                          <a:spcPts val="0"/>
                        </a:spcAft>
                      </a:pPr>
                      <a:r>
                        <a:rPr lang="en-US" sz="1100">
                          <a:effectLst/>
                        </a:rPr>
                        <a:t>Pre-requisite: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Discrete Mathematics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1140187"/>
                  </a:ext>
                </a:extLst>
              </a:tr>
            </a:tbl>
          </a:graphicData>
        </a:graphic>
      </p:graphicFrame>
      <p:graphicFrame>
        <p:nvGraphicFramePr>
          <p:cNvPr id="9" name="Table 8">
            <a:extLst>
              <a:ext uri="{FF2B5EF4-FFF2-40B4-BE49-F238E27FC236}">
                <a16:creationId xmlns:a16="http://schemas.microsoft.com/office/drawing/2014/main" id="{04F1AEA1-021F-4BFA-A73E-51DE53846324}"/>
              </a:ext>
            </a:extLst>
          </p:cNvPr>
          <p:cNvGraphicFramePr>
            <a:graphicFrameLocks noGrp="1"/>
          </p:cNvGraphicFramePr>
          <p:nvPr>
            <p:extLst>
              <p:ext uri="{D42A27DB-BD31-4B8C-83A1-F6EECF244321}">
                <p14:modId xmlns:p14="http://schemas.microsoft.com/office/powerpoint/2010/main" val="3124799172"/>
              </p:ext>
            </p:extLst>
          </p:nvPr>
        </p:nvGraphicFramePr>
        <p:xfrm>
          <a:off x="2260808" y="1960930"/>
          <a:ext cx="5937250" cy="1684147"/>
        </p:xfrm>
        <a:graphic>
          <a:graphicData uri="http://schemas.openxmlformats.org/drawingml/2006/table">
            <a:tbl>
              <a:tblPr firstRow="1" firstCol="1" bandRow="1">
                <a:tableStyleId>{5C22544A-7EE6-4342-B048-85BDC9FD1C3A}</a:tableStyleId>
              </a:tblPr>
              <a:tblGrid>
                <a:gridCol w="5937250">
                  <a:extLst>
                    <a:ext uri="{9D8B030D-6E8A-4147-A177-3AD203B41FA5}">
                      <a16:colId xmlns:a16="http://schemas.microsoft.com/office/drawing/2014/main" val="593565770"/>
                    </a:ext>
                  </a:extLst>
                </a:gridCol>
              </a:tblGrid>
              <a:tr h="0">
                <a:tc>
                  <a:txBody>
                    <a:bodyPr/>
                    <a:lstStyle/>
                    <a:p>
                      <a:pPr marL="0" marR="0">
                        <a:lnSpc>
                          <a:spcPct val="107000"/>
                        </a:lnSpc>
                        <a:spcBef>
                          <a:spcPts val="0"/>
                        </a:spcBef>
                        <a:spcAft>
                          <a:spcPts val="0"/>
                        </a:spcAft>
                      </a:pPr>
                      <a:r>
                        <a:rPr lang="en-US" sz="1400">
                          <a:effectLst/>
                        </a:rPr>
                        <a:t>Course Objectives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6759056"/>
                  </a:ext>
                </a:extLst>
              </a:tr>
              <a:tr h="0">
                <a:tc>
                  <a:txBody>
                    <a:bodyPr/>
                    <a:lstStyle/>
                    <a:p>
                      <a:pPr marL="0" marR="0">
                        <a:lnSpc>
                          <a:spcPct val="115000"/>
                        </a:lnSpc>
                        <a:spcBef>
                          <a:spcPts val="200"/>
                        </a:spcBef>
                        <a:spcAft>
                          <a:spcPts val="200"/>
                        </a:spcAft>
                        <a:tabLst>
                          <a:tab pos="-182880" algn="l"/>
                          <a:tab pos="640080" algn="l"/>
                          <a:tab pos="868680" algn="l"/>
                          <a:tab pos="1097280" algn="l"/>
                          <a:tab pos="1325880" algn="l"/>
                          <a:tab pos="1554480" algn="l"/>
                          <a:tab pos="1783080" algn="l"/>
                          <a:tab pos="2011680" algn="l"/>
                          <a:tab pos="2240280" algn="l"/>
                          <a:tab pos="2468880" algn="l"/>
                          <a:tab pos="2697480" algn="l"/>
                          <a:tab pos="2926080" algn="l"/>
                          <a:tab pos="3154680" algn="l"/>
                          <a:tab pos="3314700" algn="l"/>
                          <a:tab pos="3611880" algn="l"/>
                          <a:tab pos="3840480" algn="l"/>
                          <a:tab pos="4069080" algn="l"/>
                          <a:tab pos="4297680" algn="l"/>
                          <a:tab pos="4526280" algn="l"/>
                          <a:tab pos="4754880" algn="l"/>
                          <a:tab pos="5143500" algn="l"/>
                          <a:tab pos="5326380" algn="l"/>
                          <a:tab pos="5486400" algn="l"/>
                        </a:tabLst>
                      </a:pPr>
                      <a:r>
                        <a:rPr lang="en-US" sz="1100" dirty="0">
                          <a:effectLst/>
                        </a:rPr>
                        <a:t>The key objectives of this course include:</a:t>
                      </a:r>
                    </a:p>
                    <a:p>
                      <a:pPr marL="342900" marR="0" lvl="0" indent="-342900">
                        <a:lnSpc>
                          <a:spcPct val="107000"/>
                        </a:lnSpc>
                        <a:spcBef>
                          <a:spcPts val="0"/>
                        </a:spcBef>
                        <a:spcAft>
                          <a:spcPts val="0"/>
                        </a:spcAft>
                        <a:buSzPts val="1000"/>
                        <a:buFont typeface="+mj-lt"/>
                        <a:buAutoNum type="arabicPeriod"/>
                        <a:tabLst>
                          <a:tab pos="228600" algn="l"/>
                        </a:tabLst>
                      </a:pPr>
                      <a:r>
                        <a:rPr lang="en-US" sz="1100" dirty="0">
                          <a:effectLst/>
                        </a:rPr>
                        <a:t>To get the historical perspective and foundation of artificial intelligence.</a:t>
                      </a:r>
                    </a:p>
                    <a:p>
                      <a:pPr marL="342900" marR="0" lvl="0" indent="-342900">
                        <a:lnSpc>
                          <a:spcPct val="107000"/>
                        </a:lnSpc>
                        <a:spcBef>
                          <a:spcPts val="0"/>
                        </a:spcBef>
                        <a:spcAft>
                          <a:spcPts val="0"/>
                        </a:spcAft>
                        <a:buSzPts val="1000"/>
                        <a:buFont typeface="+mj-lt"/>
                        <a:buAutoNum type="arabicPeriod"/>
                        <a:tabLst>
                          <a:tab pos="228600" algn="l"/>
                        </a:tabLst>
                      </a:pPr>
                      <a:r>
                        <a:rPr lang="en-US" sz="1100" dirty="0">
                          <a:effectLst/>
                        </a:rPr>
                        <a:t>To learn the applications and trends of artificial intelligence.</a:t>
                      </a:r>
                    </a:p>
                    <a:p>
                      <a:pPr marL="342900" marR="0" lvl="0" indent="-342900">
                        <a:lnSpc>
                          <a:spcPct val="107000"/>
                        </a:lnSpc>
                        <a:spcBef>
                          <a:spcPts val="0"/>
                        </a:spcBef>
                        <a:spcAft>
                          <a:spcPts val="0"/>
                        </a:spcAft>
                        <a:buSzPts val="1000"/>
                        <a:buFont typeface="+mj-lt"/>
                        <a:buAutoNum type="arabicPeriod"/>
                        <a:tabLst>
                          <a:tab pos="228600" algn="l"/>
                        </a:tabLst>
                      </a:pPr>
                      <a:r>
                        <a:rPr lang="en-US" sz="1100" dirty="0">
                          <a:effectLst/>
                        </a:rPr>
                        <a:t>To get familiarity with basic artificial intelligent techniques for problem solving, decision making, knowledge representation, inference, planning and learning.</a:t>
                      </a:r>
                    </a:p>
                    <a:p>
                      <a:pPr marL="342900" marR="0" lvl="0" indent="-342900">
                        <a:lnSpc>
                          <a:spcPct val="107000"/>
                        </a:lnSpc>
                        <a:spcBef>
                          <a:spcPts val="0"/>
                        </a:spcBef>
                        <a:spcAft>
                          <a:spcPts val="0"/>
                        </a:spcAft>
                        <a:buSzPts val="1000"/>
                        <a:buFont typeface="+mj-lt"/>
                        <a:buAutoNum type="arabicPeriod"/>
                        <a:tabLst>
                          <a:tab pos="228600" algn="l"/>
                        </a:tabLst>
                      </a:pPr>
                      <a:r>
                        <a:rPr lang="en-US" sz="1100" dirty="0">
                          <a:effectLst/>
                        </a:rPr>
                        <a:t>Investigate applications of AI techniques in intelligent agents, expert systems and machine learning models.</a:t>
                      </a:r>
                    </a:p>
                    <a:p>
                      <a:pPr marL="91440" marR="0">
                        <a:lnSpc>
                          <a:spcPct val="107000"/>
                        </a:lnSpc>
                        <a:spcBef>
                          <a:spcPts val="0"/>
                        </a:spcBef>
                        <a:spcAft>
                          <a:spcPts val="0"/>
                        </a:spcAft>
                        <a:tabLst>
                          <a:tab pos="1288415" algn="l"/>
                        </a:tabLs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4586057"/>
                  </a:ext>
                </a:extLst>
              </a:tr>
            </a:tbl>
          </a:graphicData>
        </a:graphic>
      </p:graphicFrame>
      <p:graphicFrame>
        <p:nvGraphicFramePr>
          <p:cNvPr id="10" name="Table 9">
            <a:extLst>
              <a:ext uri="{FF2B5EF4-FFF2-40B4-BE49-F238E27FC236}">
                <a16:creationId xmlns:a16="http://schemas.microsoft.com/office/drawing/2014/main" id="{E53E67B9-66E3-44EA-924E-9245E073BDE1}"/>
              </a:ext>
            </a:extLst>
          </p:cNvPr>
          <p:cNvGraphicFramePr>
            <a:graphicFrameLocks noGrp="1"/>
          </p:cNvGraphicFramePr>
          <p:nvPr>
            <p:extLst>
              <p:ext uri="{D42A27DB-BD31-4B8C-83A1-F6EECF244321}">
                <p14:modId xmlns:p14="http://schemas.microsoft.com/office/powerpoint/2010/main" val="3487327875"/>
              </p:ext>
            </p:extLst>
          </p:nvPr>
        </p:nvGraphicFramePr>
        <p:xfrm>
          <a:off x="2260808" y="3665957"/>
          <a:ext cx="5937250" cy="1353566"/>
        </p:xfrm>
        <a:graphic>
          <a:graphicData uri="http://schemas.openxmlformats.org/drawingml/2006/table">
            <a:tbl>
              <a:tblPr firstRow="1" firstCol="1" bandRow="1">
                <a:tableStyleId>{5C22544A-7EE6-4342-B048-85BDC9FD1C3A}</a:tableStyleId>
              </a:tblPr>
              <a:tblGrid>
                <a:gridCol w="5937250">
                  <a:extLst>
                    <a:ext uri="{9D8B030D-6E8A-4147-A177-3AD203B41FA5}">
                      <a16:colId xmlns:a16="http://schemas.microsoft.com/office/drawing/2014/main" val="1695426295"/>
                    </a:ext>
                  </a:extLst>
                </a:gridCol>
              </a:tblGrid>
              <a:tr h="0">
                <a:tc>
                  <a:txBody>
                    <a:bodyPr/>
                    <a:lstStyle/>
                    <a:p>
                      <a:pPr marL="0" marR="0">
                        <a:lnSpc>
                          <a:spcPct val="107000"/>
                        </a:lnSpc>
                        <a:spcBef>
                          <a:spcPts val="0"/>
                        </a:spcBef>
                        <a:spcAft>
                          <a:spcPts val="0"/>
                        </a:spcAft>
                      </a:pPr>
                      <a:r>
                        <a:rPr lang="en-US" sz="1400">
                          <a:effectLst/>
                        </a:rPr>
                        <a:t>Resources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7482003"/>
                  </a:ext>
                </a:extLst>
              </a:tr>
              <a:tr h="0">
                <a:tc>
                  <a:txBody>
                    <a:bodyPr/>
                    <a:lstStyle/>
                    <a:p>
                      <a:pPr marL="342900" marR="0" lvl="0" indent="-342900" algn="just">
                        <a:lnSpc>
                          <a:spcPct val="115000"/>
                        </a:lnSpc>
                        <a:spcBef>
                          <a:spcPts val="0"/>
                        </a:spcBef>
                        <a:spcAft>
                          <a:spcPts val="0"/>
                        </a:spcAft>
                        <a:buFont typeface="+mj-lt"/>
                        <a:buAutoNum type="arabicPeriod"/>
                      </a:pPr>
                      <a:r>
                        <a:rPr lang="en-GB" sz="1100" dirty="0">
                          <a:effectLst/>
                        </a:rPr>
                        <a:t>Russell, S. and </a:t>
                      </a:r>
                      <a:r>
                        <a:rPr lang="en-GB" sz="1100" dirty="0" err="1">
                          <a:effectLst/>
                        </a:rPr>
                        <a:t>Norvig</a:t>
                      </a:r>
                      <a:r>
                        <a:rPr lang="en-GB" sz="1100" dirty="0">
                          <a:effectLst/>
                        </a:rPr>
                        <a:t>, P. “Artificial Intelligence. A Modern Approach”, 4th ed, Prentice Hall, Inc., 2020.</a:t>
                      </a:r>
                      <a:endParaRPr lang="en-US" sz="1100" dirty="0">
                        <a:effectLst/>
                      </a:endParaRPr>
                    </a:p>
                    <a:p>
                      <a:pPr marL="342900" marR="0" lvl="0" indent="-342900" algn="just">
                        <a:lnSpc>
                          <a:spcPct val="115000"/>
                        </a:lnSpc>
                        <a:spcBef>
                          <a:spcPts val="0"/>
                        </a:spcBef>
                        <a:spcAft>
                          <a:spcPts val="0"/>
                        </a:spcAft>
                        <a:buFont typeface="+mj-lt"/>
                        <a:buAutoNum type="arabicPeriod"/>
                      </a:pPr>
                      <a:r>
                        <a:rPr lang="en-GB" sz="1100" dirty="0">
                          <a:effectLst/>
                        </a:rPr>
                        <a:t>Luger, G.F. and Stubblefield, W.A., 2009. AI algorithms, data structures, and idioms in </a:t>
                      </a:r>
                      <a:r>
                        <a:rPr lang="en-GB" sz="1100" dirty="0" err="1">
                          <a:effectLst/>
                        </a:rPr>
                        <a:t>Prolog</a:t>
                      </a:r>
                      <a:r>
                        <a:rPr lang="en-GB" sz="1100" dirty="0">
                          <a:effectLst/>
                        </a:rPr>
                        <a:t>, Lisp, and Java. Pearson Addison-Wesley </a:t>
                      </a:r>
                      <a:endParaRPr lang="en-US" sz="1100" dirty="0">
                        <a:effectLst/>
                      </a:endParaRPr>
                    </a:p>
                    <a:p>
                      <a:pPr marL="342900" marR="0" lvl="0" indent="-342900" algn="just">
                        <a:lnSpc>
                          <a:spcPct val="115000"/>
                        </a:lnSpc>
                        <a:spcBef>
                          <a:spcPts val="0"/>
                        </a:spcBef>
                        <a:spcAft>
                          <a:spcPts val="0"/>
                        </a:spcAft>
                        <a:buFont typeface="+mj-lt"/>
                        <a:buAutoNum type="arabicPeriod"/>
                      </a:pPr>
                      <a:r>
                        <a:rPr lang="en-GB" sz="1100" dirty="0">
                          <a:effectLst/>
                        </a:rPr>
                        <a:t>Artificial Intelligence: The Basics, Kevin Warwick, Routledge, 2013</a:t>
                      </a:r>
                      <a:endParaRPr lang="en-US" sz="1100" dirty="0">
                        <a:effectLst/>
                      </a:endParaRPr>
                    </a:p>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059938"/>
                  </a:ext>
                </a:extLst>
              </a:tr>
            </a:tbl>
          </a:graphicData>
        </a:graphic>
      </p:graphicFrame>
      <p:pic>
        <p:nvPicPr>
          <p:cNvPr id="12" name="Picture 11">
            <a:extLst>
              <a:ext uri="{FF2B5EF4-FFF2-40B4-BE49-F238E27FC236}">
                <a16:creationId xmlns:a16="http://schemas.microsoft.com/office/drawing/2014/main" id="{E6FFC148-158E-4325-8754-68F1E8E33E52}"/>
              </a:ext>
            </a:extLst>
          </p:cNvPr>
          <p:cNvPicPr>
            <a:picLocks noChangeAspect="1"/>
          </p:cNvPicPr>
          <p:nvPr/>
        </p:nvPicPr>
        <p:blipFill>
          <a:blip r:embed="rId2"/>
          <a:stretch>
            <a:fillRect/>
          </a:stretch>
        </p:blipFill>
        <p:spPr>
          <a:xfrm>
            <a:off x="325543" y="2447773"/>
            <a:ext cx="1803177" cy="2571750"/>
          </a:xfrm>
          <a:prstGeom prst="rect">
            <a:avLst/>
          </a:prstGeom>
        </p:spPr>
      </p:pic>
    </p:spTree>
    <p:extLst>
      <p:ext uri="{BB962C8B-B14F-4D97-AF65-F5344CB8AC3E}">
        <p14:creationId xmlns:p14="http://schemas.microsoft.com/office/powerpoint/2010/main" val="2319479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Course Introduction</a:t>
            </a:r>
          </a:p>
        </p:txBody>
      </p:sp>
      <p:graphicFrame>
        <p:nvGraphicFramePr>
          <p:cNvPr id="8" name="Table 7">
            <a:extLst>
              <a:ext uri="{FF2B5EF4-FFF2-40B4-BE49-F238E27FC236}">
                <a16:creationId xmlns:a16="http://schemas.microsoft.com/office/drawing/2014/main" id="{7D56DFC1-9761-43EB-AC01-4218487C3D05}"/>
              </a:ext>
            </a:extLst>
          </p:cNvPr>
          <p:cNvGraphicFramePr>
            <a:graphicFrameLocks noGrp="1"/>
          </p:cNvGraphicFramePr>
          <p:nvPr>
            <p:extLst>
              <p:ext uri="{D42A27DB-BD31-4B8C-83A1-F6EECF244321}">
                <p14:modId xmlns:p14="http://schemas.microsoft.com/office/powerpoint/2010/main" val="2276401678"/>
              </p:ext>
            </p:extLst>
          </p:nvPr>
        </p:nvGraphicFramePr>
        <p:xfrm>
          <a:off x="1603375" y="2074512"/>
          <a:ext cx="6413608" cy="2468040"/>
        </p:xfrm>
        <a:graphic>
          <a:graphicData uri="http://schemas.openxmlformats.org/drawingml/2006/table">
            <a:tbl>
              <a:tblPr firstRow="1" firstCol="1" bandRow="1">
                <a:tableStyleId>{5C22544A-7EE6-4342-B048-85BDC9FD1C3A}</a:tableStyleId>
              </a:tblPr>
              <a:tblGrid>
                <a:gridCol w="6413608">
                  <a:extLst>
                    <a:ext uri="{9D8B030D-6E8A-4147-A177-3AD203B41FA5}">
                      <a16:colId xmlns:a16="http://schemas.microsoft.com/office/drawing/2014/main" val="1768894826"/>
                    </a:ext>
                  </a:extLst>
                </a:gridCol>
              </a:tblGrid>
              <a:tr h="242047">
                <a:tc>
                  <a:txBody>
                    <a:bodyPr/>
                    <a:lstStyle/>
                    <a:p>
                      <a:pPr marL="0" marR="0">
                        <a:lnSpc>
                          <a:spcPct val="107000"/>
                        </a:lnSpc>
                        <a:spcBef>
                          <a:spcPts val="0"/>
                        </a:spcBef>
                        <a:spcAft>
                          <a:spcPts val="0"/>
                        </a:spcAft>
                      </a:pPr>
                      <a:r>
                        <a:rPr lang="en-US" sz="1400">
                          <a:effectLst/>
                        </a:rPr>
                        <a:t>Course Contents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7781982"/>
                  </a:ext>
                </a:extLst>
              </a:tr>
              <a:tr h="1782240">
                <a:tc>
                  <a:txBody>
                    <a:bodyPr/>
                    <a:lstStyle/>
                    <a:p>
                      <a:pPr marL="0" marR="0" algn="just">
                        <a:lnSpc>
                          <a:spcPct val="107000"/>
                        </a:lnSpc>
                        <a:spcBef>
                          <a:spcPts val="0"/>
                        </a:spcBef>
                        <a:spcAft>
                          <a:spcPts val="0"/>
                        </a:spcAft>
                      </a:pPr>
                      <a:r>
                        <a:rPr lang="en-US" sz="1400" dirty="0">
                          <a:effectLst/>
                        </a:rPr>
                        <a:t>Introduction (Introduction, basic component of AI, Identifying AI systems, branches of AI, etc.); Problem Solving by Searching (Informed searching, Uninformed searching, Local searching.); Constraint Satisfaction Problems; Adversarial Search (Min-max algorithm, Alpha beta pruning, Game-playing); Reasoning and Knowledge Representation (Introduction to Reasoning and Knowledge Representation, Propositional Logic, First order Logic);Learning (Unsupervised learning, Supervised learning, Reinforcement learning) ;Uncertainty handling (Uncertainty in AI, Fuzzy logic); Recent trends in AI and applications of AI algorithms (trends, Case study of AI systems, Analysis of AI systems) </a:t>
                      </a:r>
                    </a:p>
                    <a:p>
                      <a:pPr marL="0" marR="0" algn="just">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830392"/>
                  </a:ext>
                </a:extLst>
              </a:tr>
            </a:tbl>
          </a:graphicData>
        </a:graphic>
      </p:graphicFrame>
    </p:spTree>
    <p:extLst>
      <p:ext uri="{BB962C8B-B14F-4D97-AF65-F5344CB8AC3E}">
        <p14:creationId xmlns:p14="http://schemas.microsoft.com/office/powerpoint/2010/main" val="363787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Course Introduction</a:t>
            </a:r>
          </a:p>
        </p:txBody>
      </p:sp>
      <p:graphicFrame>
        <p:nvGraphicFramePr>
          <p:cNvPr id="2" name="Table 1">
            <a:extLst>
              <a:ext uri="{FF2B5EF4-FFF2-40B4-BE49-F238E27FC236}">
                <a16:creationId xmlns:a16="http://schemas.microsoft.com/office/drawing/2014/main" id="{F32B1D0C-41A6-453E-AED1-5A2E7D1BD3B2}"/>
              </a:ext>
            </a:extLst>
          </p:cNvPr>
          <p:cNvGraphicFramePr>
            <a:graphicFrameLocks noGrp="1"/>
          </p:cNvGraphicFramePr>
          <p:nvPr>
            <p:extLst>
              <p:ext uri="{D42A27DB-BD31-4B8C-83A1-F6EECF244321}">
                <p14:modId xmlns:p14="http://schemas.microsoft.com/office/powerpoint/2010/main" val="69246670"/>
              </p:ext>
            </p:extLst>
          </p:nvPr>
        </p:nvGraphicFramePr>
        <p:xfrm>
          <a:off x="4504766" y="1655520"/>
          <a:ext cx="4591797" cy="3151824"/>
        </p:xfrm>
        <a:graphic>
          <a:graphicData uri="http://schemas.openxmlformats.org/drawingml/2006/table">
            <a:tbl>
              <a:tblPr firstRow="1" firstCol="1" bandRow="1">
                <a:tableStyleId>{5C22544A-7EE6-4342-B048-85BDC9FD1C3A}</a:tableStyleId>
              </a:tblPr>
              <a:tblGrid>
                <a:gridCol w="2999146">
                  <a:extLst>
                    <a:ext uri="{9D8B030D-6E8A-4147-A177-3AD203B41FA5}">
                      <a16:colId xmlns:a16="http://schemas.microsoft.com/office/drawing/2014/main" val="3832103842"/>
                    </a:ext>
                  </a:extLst>
                </a:gridCol>
                <a:gridCol w="408975">
                  <a:extLst>
                    <a:ext uri="{9D8B030D-6E8A-4147-A177-3AD203B41FA5}">
                      <a16:colId xmlns:a16="http://schemas.microsoft.com/office/drawing/2014/main" val="1021455842"/>
                    </a:ext>
                  </a:extLst>
                </a:gridCol>
                <a:gridCol w="408975">
                  <a:extLst>
                    <a:ext uri="{9D8B030D-6E8A-4147-A177-3AD203B41FA5}">
                      <a16:colId xmlns:a16="http://schemas.microsoft.com/office/drawing/2014/main" val="1236320840"/>
                    </a:ext>
                  </a:extLst>
                </a:gridCol>
                <a:gridCol w="381118">
                  <a:extLst>
                    <a:ext uri="{9D8B030D-6E8A-4147-A177-3AD203B41FA5}">
                      <a16:colId xmlns:a16="http://schemas.microsoft.com/office/drawing/2014/main" val="250181250"/>
                    </a:ext>
                  </a:extLst>
                </a:gridCol>
                <a:gridCol w="393583">
                  <a:extLst>
                    <a:ext uri="{9D8B030D-6E8A-4147-A177-3AD203B41FA5}">
                      <a16:colId xmlns:a16="http://schemas.microsoft.com/office/drawing/2014/main" val="941201262"/>
                    </a:ext>
                  </a:extLst>
                </a:gridCol>
              </a:tblGrid>
              <a:tr h="309771">
                <a:tc>
                  <a:txBody>
                    <a:bodyPr/>
                    <a:lstStyle/>
                    <a:p>
                      <a:pPr marL="0" marR="0">
                        <a:lnSpc>
                          <a:spcPct val="107000"/>
                        </a:lnSpc>
                        <a:spcBef>
                          <a:spcPts val="0"/>
                        </a:spcBef>
                        <a:spcAft>
                          <a:spcPts val="0"/>
                        </a:spcAft>
                      </a:pPr>
                      <a:r>
                        <a:rPr lang="en-US" sz="1400" dirty="0">
                          <a:effectLst/>
                        </a:rPr>
                        <a:t>Mapping of CLOs to PLOs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65223928"/>
                  </a:ext>
                </a:extLst>
              </a:tr>
              <a:tr h="309771">
                <a:tc>
                  <a:txBody>
                    <a:bodyPr/>
                    <a:lstStyle/>
                    <a:p>
                      <a:pPr marL="0" marR="0">
                        <a:lnSpc>
                          <a:spcPct val="107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3911560"/>
                  </a:ext>
                </a:extLst>
              </a:tr>
              <a:tr h="297134">
                <a:tc>
                  <a:txBody>
                    <a:bodyPr/>
                    <a:lstStyle/>
                    <a:p>
                      <a:pPr marL="0" marR="0">
                        <a:lnSpc>
                          <a:spcPct val="107000"/>
                        </a:lnSpc>
                        <a:spcBef>
                          <a:spcPts val="0"/>
                        </a:spcBef>
                        <a:spcAft>
                          <a:spcPts val="0"/>
                        </a:spcAft>
                      </a:pPr>
                      <a:r>
                        <a:rPr lang="en-US" sz="1100">
                          <a:effectLst/>
                        </a:rPr>
                        <a:t>PLOs/CLOs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CLO1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CLO2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CLO3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CLO4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2898779"/>
                  </a:ext>
                </a:extLst>
              </a:tr>
              <a:tr h="145205">
                <a:tc>
                  <a:txBody>
                    <a:bodyPr/>
                    <a:lstStyle/>
                    <a:p>
                      <a:pPr marL="0" marR="0">
                        <a:lnSpc>
                          <a:spcPct val="107000"/>
                        </a:lnSpc>
                        <a:spcBef>
                          <a:spcPts val="0"/>
                        </a:spcBef>
                        <a:spcAft>
                          <a:spcPts val="0"/>
                        </a:spcAft>
                      </a:pPr>
                      <a:r>
                        <a:rPr lang="en-US" sz="1100">
                          <a:effectLst/>
                        </a:rPr>
                        <a:t>PLO1 (Academic Education)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7298385"/>
                  </a:ext>
                </a:extLst>
              </a:tr>
              <a:tr h="149508">
                <a:tc>
                  <a:txBody>
                    <a:bodyPr/>
                    <a:lstStyle/>
                    <a:p>
                      <a:pPr marL="0" marR="0">
                        <a:lnSpc>
                          <a:spcPct val="107000"/>
                        </a:lnSpc>
                        <a:spcBef>
                          <a:spcPts val="0"/>
                        </a:spcBef>
                        <a:spcAft>
                          <a:spcPts val="0"/>
                        </a:spcAft>
                      </a:pPr>
                      <a:r>
                        <a:rPr lang="en-US" sz="1100">
                          <a:effectLst/>
                        </a:rPr>
                        <a:t>PLO2 (Knowledge for Solving Computing Problems)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4535663"/>
                  </a:ext>
                </a:extLst>
              </a:tr>
              <a:tr h="145205">
                <a:tc>
                  <a:txBody>
                    <a:bodyPr/>
                    <a:lstStyle/>
                    <a:p>
                      <a:pPr marL="0" marR="0">
                        <a:lnSpc>
                          <a:spcPct val="107000"/>
                        </a:lnSpc>
                        <a:spcBef>
                          <a:spcPts val="0"/>
                        </a:spcBef>
                        <a:spcAft>
                          <a:spcPts val="0"/>
                        </a:spcAft>
                      </a:pPr>
                      <a:r>
                        <a:rPr lang="en-US" sz="1100">
                          <a:effectLst/>
                        </a:rPr>
                        <a:t>PLO3 (Problem Analysis)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0403571"/>
                  </a:ext>
                </a:extLst>
              </a:tr>
              <a:tr h="145205">
                <a:tc>
                  <a:txBody>
                    <a:bodyPr/>
                    <a:lstStyle/>
                    <a:p>
                      <a:pPr marL="0" marR="0">
                        <a:lnSpc>
                          <a:spcPct val="107000"/>
                        </a:lnSpc>
                        <a:spcBef>
                          <a:spcPts val="0"/>
                        </a:spcBef>
                        <a:spcAft>
                          <a:spcPts val="0"/>
                        </a:spcAft>
                      </a:pPr>
                      <a:r>
                        <a:rPr lang="en-US" sz="1100">
                          <a:effectLst/>
                        </a:rPr>
                        <a:t>PLO4 (Design/Development of Solutions)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9697026"/>
                  </a:ext>
                </a:extLst>
              </a:tr>
              <a:tr h="151659">
                <a:tc>
                  <a:txBody>
                    <a:bodyPr/>
                    <a:lstStyle/>
                    <a:p>
                      <a:pPr marL="0" marR="0">
                        <a:lnSpc>
                          <a:spcPct val="107000"/>
                        </a:lnSpc>
                        <a:spcBef>
                          <a:spcPts val="0"/>
                        </a:spcBef>
                        <a:spcAft>
                          <a:spcPts val="0"/>
                        </a:spcAft>
                      </a:pPr>
                      <a:r>
                        <a:rPr lang="en-US" sz="1100">
                          <a:effectLst/>
                        </a:rPr>
                        <a:t>PLO5 (Modern Tool Usage)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0785584"/>
                  </a:ext>
                </a:extLst>
              </a:tr>
              <a:tr h="145205">
                <a:tc>
                  <a:txBody>
                    <a:bodyPr/>
                    <a:lstStyle/>
                    <a:p>
                      <a:pPr marL="0" marR="0">
                        <a:lnSpc>
                          <a:spcPct val="107000"/>
                        </a:lnSpc>
                        <a:spcBef>
                          <a:spcPts val="0"/>
                        </a:spcBef>
                        <a:spcAft>
                          <a:spcPts val="0"/>
                        </a:spcAft>
                      </a:pPr>
                      <a:r>
                        <a:rPr lang="en-US" sz="1100">
                          <a:effectLst/>
                        </a:rPr>
                        <a:t>PLO6 (Individual and Teamwork)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8700733"/>
                  </a:ext>
                </a:extLst>
              </a:tr>
              <a:tr h="145205">
                <a:tc>
                  <a:txBody>
                    <a:bodyPr/>
                    <a:lstStyle/>
                    <a:p>
                      <a:pPr marL="0" marR="0">
                        <a:lnSpc>
                          <a:spcPct val="107000"/>
                        </a:lnSpc>
                        <a:spcBef>
                          <a:spcPts val="0"/>
                        </a:spcBef>
                        <a:spcAft>
                          <a:spcPts val="0"/>
                        </a:spcAft>
                      </a:pPr>
                      <a:r>
                        <a:rPr lang="en-US" sz="1100">
                          <a:effectLst/>
                        </a:rPr>
                        <a:t>PLO7 (Communication)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5671817"/>
                  </a:ext>
                </a:extLst>
              </a:tr>
              <a:tr h="145205">
                <a:tc>
                  <a:txBody>
                    <a:bodyPr/>
                    <a:lstStyle/>
                    <a:p>
                      <a:pPr marL="0" marR="0">
                        <a:lnSpc>
                          <a:spcPct val="107000"/>
                        </a:lnSpc>
                        <a:spcBef>
                          <a:spcPts val="0"/>
                        </a:spcBef>
                        <a:spcAft>
                          <a:spcPts val="0"/>
                        </a:spcAft>
                      </a:pPr>
                      <a:r>
                        <a:rPr lang="en-US" sz="1100">
                          <a:effectLst/>
                        </a:rPr>
                        <a:t>PLO8 (Computing Professionalism and Society)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6547604"/>
                  </a:ext>
                </a:extLst>
              </a:tr>
              <a:tr h="151659">
                <a:tc>
                  <a:txBody>
                    <a:bodyPr/>
                    <a:lstStyle/>
                    <a:p>
                      <a:pPr marL="0" marR="0">
                        <a:lnSpc>
                          <a:spcPct val="107000"/>
                        </a:lnSpc>
                        <a:spcBef>
                          <a:spcPts val="0"/>
                        </a:spcBef>
                        <a:spcAft>
                          <a:spcPts val="0"/>
                        </a:spcAft>
                      </a:pPr>
                      <a:r>
                        <a:rPr lang="en-US" sz="1100">
                          <a:effectLst/>
                        </a:rPr>
                        <a:t>PLO9 (Ethics)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7515883"/>
                  </a:ext>
                </a:extLst>
              </a:tr>
              <a:tr h="293907">
                <a:tc>
                  <a:txBody>
                    <a:bodyPr/>
                    <a:lstStyle/>
                    <a:p>
                      <a:pPr marL="0" marR="0">
                        <a:lnSpc>
                          <a:spcPct val="107000"/>
                        </a:lnSpc>
                        <a:spcBef>
                          <a:spcPts val="0"/>
                        </a:spcBef>
                        <a:spcAft>
                          <a:spcPts val="0"/>
                        </a:spcAft>
                      </a:pPr>
                      <a:r>
                        <a:rPr lang="en-US" sz="1100" dirty="0">
                          <a:effectLst/>
                        </a:rPr>
                        <a:t>PLO10 (Life-long Learning)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a:t>
                      </a:r>
                    </a:p>
                    <a:p>
                      <a:r>
                        <a:rPr lang="en-US" sz="1100" dirty="0">
                          <a:effectLst/>
                        </a:rPr>
                        <a:t>    </a:t>
                      </a:r>
                      <a:endParaRPr lang="en-US" sz="11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7192967"/>
                  </a:ext>
                </a:extLst>
              </a:tr>
            </a:tbl>
          </a:graphicData>
        </a:graphic>
      </p:graphicFrame>
      <p:graphicFrame>
        <p:nvGraphicFramePr>
          <p:cNvPr id="3" name="Table 2">
            <a:extLst>
              <a:ext uri="{FF2B5EF4-FFF2-40B4-BE49-F238E27FC236}">
                <a16:creationId xmlns:a16="http://schemas.microsoft.com/office/drawing/2014/main" id="{36FBAE00-D790-48CA-B527-8A8D90DE9B7C}"/>
              </a:ext>
            </a:extLst>
          </p:cNvPr>
          <p:cNvGraphicFramePr>
            <a:graphicFrameLocks noGrp="1"/>
          </p:cNvGraphicFramePr>
          <p:nvPr>
            <p:extLst>
              <p:ext uri="{D42A27DB-BD31-4B8C-83A1-F6EECF244321}">
                <p14:modId xmlns:p14="http://schemas.microsoft.com/office/powerpoint/2010/main" val="2259947158"/>
              </p:ext>
            </p:extLst>
          </p:nvPr>
        </p:nvGraphicFramePr>
        <p:xfrm>
          <a:off x="47437" y="2804449"/>
          <a:ext cx="4371857" cy="2000726"/>
        </p:xfrm>
        <a:graphic>
          <a:graphicData uri="http://schemas.openxmlformats.org/drawingml/2006/table">
            <a:tbl>
              <a:tblPr firstRow="1" firstCol="1" bandRow="1">
                <a:tableStyleId>{5C22544A-7EE6-4342-B048-85BDC9FD1C3A}</a:tableStyleId>
              </a:tblPr>
              <a:tblGrid>
                <a:gridCol w="3302923">
                  <a:extLst>
                    <a:ext uri="{9D8B030D-6E8A-4147-A177-3AD203B41FA5}">
                      <a16:colId xmlns:a16="http://schemas.microsoft.com/office/drawing/2014/main" val="4055221204"/>
                    </a:ext>
                  </a:extLst>
                </a:gridCol>
                <a:gridCol w="458115">
                  <a:extLst>
                    <a:ext uri="{9D8B030D-6E8A-4147-A177-3AD203B41FA5}">
                      <a16:colId xmlns:a16="http://schemas.microsoft.com/office/drawing/2014/main" val="1372362600"/>
                    </a:ext>
                  </a:extLst>
                </a:gridCol>
                <a:gridCol w="610819">
                  <a:extLst>
                    <a:ext uri="{9D8B030D-6E8A-4147-A177-3AD203B41FA5}">
                      <a16:colId xmlns:a16="http://schemas.microsoft.com/office/drawing/2014/main" val="431874643"/>
                    </a:ext>
                  </a:extLst>
                </a:gridCol>
              </a:tblGrid>
              <a:tr h="180075">
                <a:tc gridSpan="3">
                  <a:txBody>
                    <a:bodyPr/>
                    <a:lstStyle/>
                    <a:p>
                      <a:pPr marL="0" marR="0">
                        <a:lnSpc>
                          <a:spcPct val="107000"/>
                        </a:lnSpc>
                        <a:spcBef>
                          <a:spcPts val="0"/>
                        </a:spcBef>
                        <a:spcAft>
                          <a:spcPts val="0"/>
                        </a:spcAft>
                      </a:pPr>
                      <a:r>
                        <a:rPr lang="en-US" sz="1400" dirty="0">
                          <a:effectLst/>
                        </a:rPr>
                        <a:t>Course Learning Outcomes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9452066"/>
                  </a:ext>
                </a:extLst>
              </a:tr>
              <a:tr h="289557">
                <a:tc>
                  <a:txBody>
                    <a:bodyPr/>
                    <a:lstStyle/>
                    <a:p>
                      <a:pPr marL="0" marR="0">
                        <a:lnSpc>
                          <a:spcPct val="107000"/>
                        </a:lnSpc>
                        <a:spcBef>
                          <a:spcPts val="0"/>
                        </a:spcBef>
                        <a:spcAft>
                          <a:spcPts val="0"/>
                        </a:spcAft>
                      </a:pPr>
                      <a:r>
                        <a:rPr lang="en-US" sz="1100">
                          <a:effectLst/>
                        </a:rPr>
                        <a:t>After successful completion of this course, the students should be able to: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PLO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BT Level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57118684"/>
                  </a:ext>
                </a:extLst>
              </a:tr>
              <a:tr h="308895">
                <a:tc>
                  <a:txBody>
                    <a:bodyPr/>
                    <a:lstStyle/>
                    <a:p>
                      <a:pPr marL="0" marR="0" lvl="0" indent="0">
                        <a:lnSpc>
                          <a:spcPct val="115000"/>
                        </a:lnSpc>
                        <a:spcBef>
                          <a:spcPts val="0"/>
                        </a:spcBef>
                        <a:spcAft>
                          <a:spcPts val="0"/>
                        </a:spcAft>
                        <a:buFont typeface="+mj-lt"/>
                        <a:buNone/>
                      </a:pPr>
                      <a:r>
                        <a:rPr lang="en-GB" sz="1100" dirty="0">
                          <a:effectLst/>
                        </a:rPr>
                        <a:t>Understand key components of artificial intelligence.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6908151"/>
                  </a:ext>
                </a:extLst>
              </a:tr>
              <a:tr h="308895">
                <a:tc>
                  <a:txBody>
                    <a:bodyPr/>
                    <a:lstStyle/>
                    <a:p>
                      <a:pPr marL="0" marR="0" lvl="0" indent="0">
                        <a:lnSpc>
                          <a:spcPct val="115000"/>
                        </a:lnSpc>
                        <a:spcBef>
                          <a:spcPts val="0"/>
                        </a:spcBef>
                        <a:spcAft>
                          <a:spcPts val="0"/>
                        </a:spcAft>
                        <a:buFont typeface="+mj-lt"/>
                        <a:buNone/>
                      </a:pPr>
                      <a:r>
                        <a:rPr lang="en-GB" sz="1100" dirty="0">
                          <a:effectLst/>
                        </a:rPr>
                        <a:t>Implement classical artificial intelligence techniques for problem solving.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0598713"/>
                  </a:ext>
                </a:extLst>
              </a:tr>
              <a:tr h="308895">
                <a:tc>
                  <a:txBody>
                    <a:bodyPr/>
                    <a:lstStyle/>
                    <a:p>
                      <a:pPr marL="0" marR="0" lvl="0" indent="0">
                        <a:lnSpc>
                          <a:spcPct val="115000"/>
                        </a:lnSpc>
                        <a:spcBef>
                          <a:spcPts val="0"/>
                        </a:spcBef>
                        <a:spcAft>
                          <a:spcPts val="0"/>
                        </a:spcAft>
                        <a:buFont typeface="+mj-lt"/>
                        <a:buNone/>
                      </a:pPr>
                      <a:r>
                        <a:rPr lang="en-GB" sz="1100" dirty="0">
                          <a:effectLst/>
                        </a:rPr>
                        <a:t>Appraise real world problems for machine learning based solutions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0253066"/>
                  </a:ext>
                </a:extLst>
              </a:tr>
              <a:tr h="308895">
                <a:tc>
                  <a:txBody>
                    <a:bodyPr/>
                    <a:lstStyle/>
                    <a:p>
                      <a:pPr marL="0" marR="0" lvl="0" indent="0">
                        <a:lnSpc>
                          <a:spcPct val="115000"/>
                        </a:lnSpc>
                        <a:spcBef>
                          <a:spcPts val="0"/>
                        </a:spcBef>
                        <a:spcAft>
                          <a:spcPts val="0"/>
                        </a:spcAft>
                        <a:buFont typeface="+mj-lt"/>
                        <a:buNone/>
                      </a:pPr>
                      <a:r>
                        <a:rPr lang="en-GB" sz="1100" dirty="0">
                          <a:effectLst/>
                        </a:rPr>
                        <a:t>Apply knowledge representation and inference techniques for practical problem solving.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5655165"/>
                  </a:ext>
                </a:extLst>
              </a:tr>
            </a:tbl>
          </a:graphicData>
        </a:graphic>
      </p:graphicFrame>
      <p:sp>
        <p:nvSpPr>
          <p:cNvPr id="5" name="TextBox 4">
            <a:extLst>
              <a:ext uri="{FF2B5EF4-FFF2-40B4-BE49-F238E27FC236}">
                <a16:creationId xmlns:a16="http://schemas.microsoft.com/office/drawing/2014/main" id="{DC51F417-0CD1-40C9-B7E7-E5E19980FDB4}"/>
              </a:ext>
            </a:extLst>
          </p:cNvPr>
          <p:cNvSpPr txBox="1"/>
          <p:nvPr/>
        </p:nvSpPr>
        <p:spPr>
          <a:xfrm flipH="1">
            <a:off x="1059784" y="2067916"/>
            <a:ext cx="3054100" cy="369332"/>
          </a:xfrm>
          <a:prstGeom prst="rect">
            <a:avLst/>
          </a:prstGeom>
          <a:noFill/>
        </p:spPr>
        <p:txBody>
          <a:bodyPr wrap="square" rtlCol="0">
            <a:spAutoFit/>
          </a:bodyPr>
          <a:lstStyle/>
          <a:p>
            <a:r>
              <a:rPr lang="en-US" dirty="0"/>
              <a:t>OBE System Implementation</a:t>
            </a:r>
          </a:p>
        </p:txBody>
      </p:sp>
    </p:spTree>
    <p:extLst>
      <p:ext uri="{BB962C8B-B14F-4D97-AF65-F5344CB8AC3E}">
        <p14:creationId xmlns:p14="http://schemas.microsoft.com/office/powerpoint/2010/main" val="1784385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Introduction</a:t>
            </a:r>
          </a:p>
        </p:txBody>
      </p:sp>
      <p:sp>
        <p:nvSpPr>
          <p:cNvPr id="5" name="Content Placeholder 4"/>
          <p:cNvSpPr>
            <a:spLocks noGrp="1"/>
          </p:cNvSpPr>
          <p:nvPr>
            <p:ph idx="1"/>
          </p:nvPr>
        </p:nvSpPr>
        <p:spPr>
          <a:xfrm>
            <a:off x="2128720" y="1197406"/>
            <a:ext cx="6413609" cy="458114"/>
          </a:xfrm>
        </p:spPr>
        <p:txBody>
          <a:bodyPr>
            <a:normAutofit/>
          </a:bodyPr>
          <a:lstStyle/>
          <a:p>
            <a:pPr marL="0" indent="0">
              <a:buNone/>
            </a:pPr>
            <a:r>
              <a:rPr lang="en-US" sz="1800" dirty="0"/>
              <a:t>   To understand how we think </a:t>
            </a:r>
            <a:r>
              <a:rPr lang="en-US" sz="1800" dirty="0">
                <a:sym typeface="Wingdings" panose="05000000000000000000" pitchFamily="2" charset="2"/>
              </a:rPr>
              <a:t> </a:t>
            </a:r>
            <a:r>
              <a:rPr lang="en-US" sz="1800" dirty="0"/>
              <a:t>To build intelligent entities</a:t>
            </a:r>
          </a:p>
          <a:p>
            <a:pPr marL="0" indent="0">
              <a:buNone/>
            </a:pPr>
            <a:endParaRPr lang="en-US" sz="1800" dirty="0"/>
          </a:p>
        </p:txBody>
      </p:sp>
      <p:pic>
        <p:nvPicPr>
          <p:cNvPr id="3" name="Picture 2">
            <a:extLst>
              <a:ext uri="{FF2B5EF4-FFF2-40B4-BE49-F238E27FC236}">
                <a16:creationId xmlns:a16="http://schemas.microsoft.com/office/drawing/2014/main" id="{80F766EF-0332-4912-B577-70CD469505F5}"/>
              </a:ext>
            </a:extLst>
          </p:cNvPr>
          <p:cNvPicPr>
            <a:picLocks noChangeAspect="1"/>
          </p:cNvPicPr>
          <p:nvPr/>
        </p:nvPicPr>
        <p:blipFill>
          <a:blip r:embed="rId2"/>
          <a:stretch>
            <a:fillRect/>
          </a:stretch>
        </p:blipFill>
        <p:spPr>
          <a:xfrm>
            <a:off x="2434130" y="1655520"/>
            <a:ext cx="5191970" cy="3199522"/>
          </a:xfrm>
          <a:prstGeom prst="rect">
            <a:avLst/>
          </a:prstGeom>
        </p:spPr>
      </p:pic>
      <p:sp>
        <p:nvSpPr>
          <p:cNvPr id="6" name="TextBox 5">
            <a:extLst>
              <a:ext uri="{FF2B5EF4-FFF2-40B4-BE49-F238E27FC236}">
                <a16:creationId xmlns:a16="http://schemas.microsoft.com/office/drawing/2014/main" id="{C12FFBD0-DB50-4EEC-A2F5-7F0DCD3B2868}"/>
              </a:ext>
            </a:extLst>
          </p:cNvPr>
          <p:cNvSpPr txBox="1"/>
          <p:nvPr/>
        </p:nvSpPr>
        <p:spPr>
          <a:xfrm>
            <a:off x="7167985" y="4831181"/>
            <a:ext cx="1985166" cy="276999"/>
          </a:xfrm>
          <a:prstGeom prst="rect">
            <a:avLst/>
          </a:prstGeom>
          <a:noFill/>
        </p:spPr>
        <p:txBody>
          <a:bodyPr wrap="square" rtlCol="0">
            <a:spAutoFit/>
          </a:bodyPr>
          <a:lstStyle/>
          <a:p>
            <a:r>
              <a:rPr lang="en-US" sz="1200" dirty="0"/>
              <a:t>Image Credits: Wikipedia.org </a:t>
            </a:r>
          </a:p>
        </p:txBody>
      </p:sp>
    </p:spTree>
    <p:extLst>
      <p:ext uri="{BB962C8B-B14F-4D97-AF65-F5344CB8AC3E}">
        <p14:creationId xmlns:p14="http://schemas.microsoft.com/office/powerpoint/2010/main" val="1101633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History </a:t>
            </a:r>
          </a:p>
        </p:txBody>
      </p:sp>
      <p:pic>
        <p:nvPicPr>
          <p:cNvPr id="7" name="Picture 6">
            <a:extLst>
              <a:ext uri="{FF2B5EF4-FFF2-40B4-BE49-F238E27FC236}">
                <a16:creationId xmlns:a16="http://schemas.microsoft.com/office/drawing/2014/main" id="{94E83EA8-50FA-4D3D-8247-11409D5046D2}"/>
              </a:ext>
            </a:extLst>
          </p:cNvPr>
          <p:cNvPicPr>
            <a:picLocks noChangeAspect="1"/>
          </p:cNvPicPr>
          <p:nvPr/>
        </p:nvPicPr>
        <p:blipFill>
          <a:blip r:embed="rId2"/>
          <a:stretch>
            <a:fillRect/>
          </a:stretch>
        </p:blipFill>
        <p:spPr>
          <a:xfrm>
            <a:off x="2434130" y="1006524"/>
            <a:ext cx="6709870" cy="3774302"/>
          </a:xfrm>
          <a:prstGeom prst="rect">
            <a:avLst/>
          </a:prstGeom>
        </p:spPr>
      </p:pic>
      <p:sp>
        <p:nvSpPr>
          <p:cNvPr id="8" name="TextBox 7">
            <a:extLst>
              <a:ext uri="{FF2B5EF4-FFF2-40B4-BE49-F238E27FC236}">
                <a16:creationId xmlns:a16="http://schemas.microsoft.com/office/drawing/2014/main" id="{F1DD8663-0E63-455B-98F4-A6B612F0AC36}"/>
              </a:ext>
            </a:extLst>
          </p:cNvPr>
          <p:cNvSpPr txBox="1"/>
          <p:nvPr/>
        </p:nvSpPr>
        <p:spPr>
          <a:xfrm>
            <a:off x="2586835" y="4813976"/>
            <a:ext cx="6709870" cy="461665"/>
          </a:xfrm>
          <a:prstGeom prst="rect">
            <a:avLst/>
          </a:prstGeom>
          <a:noFill/>
        </p:spPr>
        <p:txBody>
          <a:bodyPr wrap="square" rtlCol="0">
            <a:spAutoFit/>
          </a:bodyPr>
          <a:lstStyle/>
          <a:p>
            <a:r>
              <a:rPr lang="en-US" sz="1200" dirty="0"/>
              <a:t>Credits: Digitalwellbeing.org/</a:t>
            </a:r>
            <a:r>
              <a:rPr lang="en-US" sz="1200" i="0" dirty="0">
                <a:effectLst/>
                <a:latin typeface="Muli"/>
              </a:rPr>
              <a:t>Artificial Intelligence Timeline Infographic – From Eliza to Tay and beyond</a:t>
            </a:r>
          </a:p>
          <a:p>
            <a:r>
              <a:rPr lang="en-US" sz="1200" dirty="0"/>
              <a:t> </a:t>
            </a:r>
          </a:p>
        </p:txBody>
      </p:sp>
      <p:sp>
        <p:nvSpPr>
          <p:cNvPr id="9" name="TextBox 8">
            <a:extLst>
              <a:ext uri="{FF2B5EF4-FFF2-40B4-BE49-F238E27FC236}">
                <a16:creationId xmlns:a16="http://schemas.microsoft.com/office/drawing/2014/main" id="{5D301806-020E-48FD-8488-DBA0F37CAE3A}"/>
              </a:ext>
            </a:extLst>
          </p:cNvPr>
          <p:cNvSpPr txBox="1"/>
          <p:nvPr/>
        </p:nvSpPr>
        <p:spPr>
          <a:xfrm>
            <a:off x="561074" y="1808225"/>
            <a:ext cx="1877756" cy="830997"/>
          </a:xfrm>
          <a:prstGeom prst="rect">
            <a:avLst/>
          </a:prstGeom>
          <a:noFill/>
        </p:spPr>
        <p:txBody>
          <a:bodyPr wrap="square" rtlCol="0">
            <a:spAutoFit/>
          </a:bodyPr>
          <a:lstStyle/>
          <a:p>
            <a:r>
              <a:rPr lang="en-US" sz="1600" b="1" dirty="0"/>
              <a:t>1943:</a:t>
            </a:r>
          </a:p>
          <a:p>
            <a:r>
              <a:rPr lang="en-US" sz="1600" dirty="0"/>
              <a:t>First mathematical model of neuron</a:t>
            </a:r>
          </a:p>
        </p:txBody>
      </p:sp>
      <p:pic>
        <p:nvPicPr>
          <p:cNvPr id="11" name="Picture 10">
            <a:extLst>
              <a:ext uri="{FF2B5EF4-FFF2-40B4-BE49-F238E27FC236}">
                <a16:creationId xmlns:a16="http://schemas.microsoft.com/office/drawing/2014/main" id="{7267F93C-72D5-48F5-A4C7-54C018BC817F}"/>
              </a:ext>
            </a:extLst>
          </p:cNvPr>
          <p:cNvPicPr>
            <a:picLocks noChangeAspect="1"/>
          </p:cNvPicPr>
          <p:nvPr/>
        </p:nvPicPr>
        <p:blipFill>
          <a:blip r:embed="rId3"/>
          <a:stretch>
            <a:fillRect/>
          </a:stretch>
        </p:blipFill>
        <p:spPr>
          <a:xfrm>
            <a:off x="8197810" y="0"/>
            <a:ext cx="932994" cy="973374"/>
          </a:xfrm>
          <a:prstGeom prst="rect">
            <a:avLst/>
          </a:prstGeom>
        </p:spPr>
      </p:pic>
      <p:sp>
        <p:nvSpPr>
          <p:cNvPr id="13" name="TextBox 12">
            <a:extLst>
              <a:ext uri="{FF2B5EF4-FFF2-40B4-BE49-F238E27FC236}">
                <a16:creationId xmlns:a16="http://schemas.microsoft.com/office/drawing/2014/main" id="{005DB7E9-4C32-4CB8-A36F-6FB5C0D657BF}"/>
              </a:ext>
            </a:extLst>
          </p:cNvPr>
          <p:cNvSpPr txBox="1"/>
          <p:nvPr/>
        </p:nvSpPr>
        <p:spPr>
          <a:xfrm>
            <a:off x="561074" y="2571750"/>
            <a:ext cx="1374345" cy="338554"/>
          </a:xfrm>
          <a:prstGeom prst="rect">
            <a:avLst/>
          </a:prstGeom>
          <a:noFill/>
        </p:spPr>
        <p:txBody>
          <a:bodyPr wrap="square" rtlCol="0">
            <a:spAutoFit/>
          </a:bodyPr>
          <a:lstStyle/>
          <a:p>
            <a:r>
              <a:rPr lang="en-US" sz="1600" b="1" dirty="0"/>
              <a:t>1958: </a:t>
            </a:r>
            <a:r>
              <a:rPr lang="en-US" sz="1600" dirty="0"/>
              <a:t>LISP</a:t>
            </a:r>
          </a:p>
        </p:txBody>
      </p:sp>
      <p:sp>
        <p:nvSpPr>
          <p:cNvPr id="14" name="TextBox 13">
            <a:extLst>
              <a:ext uri="{FF2B5EF4-FFF2-40B4-BE49-F238E27FC236}">
                <a16:creationId xmlns:a16="http://schemas.microsoft.com/office/drawing/2014/main" id="{6769786B-1A3F-4C3C-BC06-52586BCBB0D6}"/>
              </a:ext>
            </a:extLst>
          </p:cNvPr>
          <p:cNvSpPr txBox="1"/>
          <p:nvPr/>
        </p:nvSpPr>
        <p:spPr>
          <a:xfrm>
            <a:off x="561074" y="2879026"/>
            <a:ext cx="1562945" cy="830997"/>
          </a:xfrm>
          <a:prstGeom prst="rect">
            <a:avLst/>
          </a:prstGeom>
          <a:noFill/>
        </p:spPr>
        <p:txBody>
          <a:bodyPr wrap="square" rtlCol="0">
            <a:spAutoFit/>
          </a:bodyPr>
          <a:lstStyle/>
          <a:p>
            <a:r>
              <a:rPr lang="en-US" sz="1600" b="1" dirty="0"/>
              <a:t>1980s: </a:t>
            </a:r>
          </a:p>
          <a:p>
            <a:r>
              <a:rPr lang="en-US" sz="1600" dirty="0"/>
              <a:t>Revival of neural networks</a:t>
            </a:r>
          </a:p>
        </p:txBody>
      </p:sp>
      <p:sp>
        <p:nvSpPr>
          <p:cNvPr id="15" name="TextBox 14">
            <a:extLst>
              <a:ext uri="{FF2B5EF4-FFF2-40B4-BE49-F238E27FC236}">
                <a16:creationId xmlns:a16="http://schemas.microsoft.com/office/drawing/2014/main" id="{09567002-F088-41C5-8F81-56F9986B9EA5}"/>
              </a:ext>
            </a:extLst>
          </p:cNvPr>
          <p:cNvSpPr txBox="1"/>
          <p:nvPr/>
        </p:nvSpPr>
        <p:spPr>
          <a:xfrm>
            <a:off x="561073" y="3667600"/>
            <a:ext cx="1562945" cy="1077218"/>
          </a:xfrm>
          <a:prstGeom prst="rect">
            <a:avLst/>
          </a:prstGeom>
          <a:noFill/>
        </p:spPr>
        <p:txBody>
          <a:bodyPr wrap="square" rtlCol="0">
            <a:spAutoFit/>
          </a:bodyPr>
          <a:lstStyle/>
          <a:p>
            <a:r>
              <a:rPr lang="en-US" sz="1600" b="1" dirty="0"/>
              <a:t>2000s: </a:t>
            </a:r>
          </a:p>
          <a:p>
            <a:r>
              <a:rPr lang="en-US" sz="1600" dirty="0"/>
              <a:t>Availability of Large-sized Datasets</a:t>
            </a:r>
          </a:p>
        </p:txBody>
      </p:sp>
    </p:spTree>
    <p:extLst>
      <p:ext uri="{BB962C8B-B14F-4D97-AF65-F5344CB8AC3E}">
        <p14:creationId xmlns:p14="http://schemas.microsoft.com/office/powerpoint/2010/main" val="3747800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Popularity &amp; Demand</a:t>
            </a:r>
          </a:p>
        </p:txBody>
      </p:sp>
      <p:pic>
        <p:nvPicPr>
          <p:cNvPr id="7" name="Picture 6">
            <a:extLst>
              <a:ext uri="{FF2B5EF4-FFF2-40B4-BE49-F238E27FC236}">
                <a16:creationId xmlns:a16="http://schemas.microsoft.com/office/drawing/2014/main" id="{2B765DD8-B7F6-4CA5-9717-D226E45FFC74}"/>
              </a:ext>
            </a:extLst>
          </p:cNvPr>
          <p:cNvPicPr>
            <a:picLocks noChangeAspect="1"/>
          </p:cNvPicPr>
          <p:nvPr/>
        </p:nvPicPr>
        <p:blipFill>
          <a:blip r:embed="rId2"/>
          <a:stretch>
            <a:fillRect/>
          </a:stretch>
        </p:blipFill>
        <p:spPr>
          <a:xfrm>
            <a:off x="4113885" y="1197404"/>
            <a:ext cx="4891035" cy="381762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B9E19EB3-C8BC-40C1-8C99-FD4DE0395BD6}"/>
              </a:ext>
            </a:extLst>
          </p:cNvPr>
          <p:cNvPicPr>
            <a:picLocks noChangeAspect="1"/>
          </p:cNvPicPr>
          <p:nvPr/>
        </p:nvPicPr>
        <p:blipFill>
          <a:blip r:embed="rId3"/>
          <a:stretch>
            <a:fillRect/>
          </a:stretch>
        </p:blipFill>
        <p:spPr>
          <a:xfrm>
            <a:off x="754375" y="1960930"/>
            <a:ext cx="2960295" cy="25400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066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What is AI?</a:t>
            </a:r>
          </a:p>
        </p:txBody>
      </p:sp>
      <p:sp>
        <p:nvSpPr>
          <p:cNvPr id="5" name="Content Placeholder 4"/>
          <p:cNvSpPr>
            <a:spLocks noGrp="1"/>
          </p:cNvSpPr>
          <p:nvPr>
            <p:ph idx="1"/>
          </p:nvPr>
        </p:nvSpPr>
        <p:spPr>
          <a:xfrm>
            <a:off x="448965" y="1874634"/>
            <a:ext cx="3664920" cy="3052946"/>
          </a:xfrm>
        </p:spPr>
        <p:txBody>
          <a:bodyPr/>
          <a:lstStyle/>
          <a:p>
            <a:r>
              <a:rPr lang="en-US" dirty="0"/>
              <a:t>What is AI?</a:t>
            </a:r>
            <a:endParaRPr lang="el-GR" dirty="0"/>
          </a:p>
          <a:p>
            <a:pPr lvl="1"/>
            <a:r>
              <a:rPr lang="en-US" sz="2400" dirty="0"/>
              <a:t>Thinking/Reasoning</a:t>
            </a:r>
          </a:p>
          <a:p>
            <a:pPr lvl="1"/>
            <a:r>
              <a:rPr lang="en-US" sz="2400" dirty="0"/>
              <a:t>Action/Behavior</a:t>
            </a:r>
          </a:p>
          <a:p>
            <a:r>
              <a:rPr lang="en-US" sz="2400" dirty="0"/>
              <a:t>Measuring Success</a:t>
            </a:r>
          </a:p>
          <a:p>
            <a:pPr lvl="1"/>
            <a:r>
              <a:rPr lang="en-US" sz="2400" dirty="0"/>
              <a:t>Exactness </a:t>
            </a:r>
          </a:p>
          <a:p>
            <a:pPr lvl="1"/>
            <a:r>
              <a:rPr lang="en-US" sz="2400" dirty="0"/>
              <a:t>Rationality</a:t>
            </a:r>
          </a:p>
          <a:p>
            <a:pPr lvl="1"/>
            <a:endParaRPr lang="en-US" dirty="0"/>
          </a:p>
        </p:txBody>
      </p:sp>
      <p:pic>
        <p:nvPicPr>
          <p:cNvPr id="6" name="Picture 5">
            <a:extLst>
              <a:ext uri="{FF2B5EF4-FFF2-40B4-BE49-F238E27FC236}">
                <a16:creationId xmlns:a16="http://schemas.microsoft.com/office/drawing/2014/main" id="{DE513115-5250-48BD-8C18-B37C3D631D33}"/>
              </a:ext>
            </a:extLst>
          </p:cNvPr>
          <p:cNvPicPr>
            <a:picLocks noChangeAspect="1"/>
          </p:cNvPicPr>
          <p:nvPr/>
        </p:nvPicPr>
        <p:blipFill>
          <a:blip r:embed="rId2"/>
          <a:stretch>
            <a:fillRect/>
          </a:stretch>
        </p:blipFill>
        <p:spPr>
          <a:xfrm>
            <a:off x="4266590" y="1197405"/>
            <a:ext cx="4685109" cy="3738563"/>
          </a:xfrm>
          <a:prstGeom prst="rect">
            <a:avLst/>
          </a:prstGeom>
        </p:spPr>
      </p:pic>
    </p:spTree>
    <p:extLst>
      <p:ext uri="{BB962C8B-B14F-4D97-AF65-F5344CB8AC3E}">
        <p14:creationId xmlns:p14="http://schemas.microsoft.com/office/powerpoint/2010/main" val="1486749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28720" y="281175"/>
            <a:ext cx="6871725" cy="725349"/>
          </a:xfrm>
        </p:spPr>
        <p:txBody>
          <a:bodyPr>
            <a:normAutofit fontScale="90000"/>
          </a:bodyPr>
          <a:lstStyle/>
          <a:p>
            <a:r>
              <a:rPr lang="en-US" dirty="0"/>
              <a:t>What is AI? – Human Centric Approach</a:t>
            </a:r>
          </a:p>
        </p:txBody>
      </p:sp>
      <p:sp>
        <p:nvSpPr>
          <p:cNvPr id="5" name="Content Placeholder 4"/>
          <p:cNvSpPr>
            <a:spLocks noGrp="1"/>
          </p:cNvSpPr>
          <p:nvPr>
            <p:ph idx="1"/>
          </p:nvPr>
        </p:nvSpPr>
        <p:spPr>
          <a:xfrm>
            <a:off x="868300" y="1668774"/>
            <a:ext cx="3664920" cy="2301161"/>
          </a:xfrm>
        </p:spPr>
        <p:txBody>
          <a:bodyPr>
            <a:normAutofit/>
          </a:bodyPr>
          <a:lstStyle/>
          <a:p>
            <a:r>
              <a:rPr lang="en-US" sz="2000" dirty="0"/>
              <a:t>The Turing Test</a:t>
            </a:r>
            <a:endParaRPr lang="el-GR" sz="2000" dirty="0"/>
          </a:p>
          <a:p>
            <a:pPr lvl="1"/>
            <a:r>
              <a:rPr lang="en-US" sz="1400" dirty="0"/>
              <a:t>Natural Language Processing (NLP)</a:t>
            </a:r>
          </a:p>
          <a:p>
            <a:pPr lvl="1"/>
            <a:r>
              <a:rPr lang="en-US" sz="1400" dirty="0"/>
              <a:t>Knowledge Representation</a:t>
            </a:r>
          </a:p>
          <a:p>
            <a:pPr lvl="1"/>
            <a:r>
              <a:rPr lang="en-US" sz="1400" dirty="0"/>
              <a:t>Automated Reasoning</a:t>
            </a:r>
          </a:p>
          <a:p>
            <a:pPr lvl="1"/>
            <a:r>
              <a:rPr lang="en-US" sz="1400" dirty="0"/>
              <a:t>Machine Learning</a:t>
            </a:r>
          </a:p>
          <a:p>
            <a:r>
              <a:rPr lang="en-US" sz="1800" dirty="0"/>
              <a:t>Total Turing Test</a:t>
            </a:r>
          </a:p>
          <a:p>
            <a:pPr lvl="1"/>
            <a:r>
              <a:rPr lang="en-US" sz="1400" dirty="0"/>
              <a:t>Computer Vision</a:t>
            </a:r>
          </a:p>
          <a:p>
            <a:pPr lvl="1"/>
            <a:r>
              <a:rPr lang="en-US" sz="1400" dirty="0"/>
              <a:t>Robotics</a:t>
            </a:r>
            <a:endParaRPr lang="el-GR" sz="1400" dirty="0"/>
          </a:p>
          <a:p>
            <a:pPr marL="457200" lvl="1" indent="0">
              <a:buNone/>
            </a:pPr>
            <a:endParaRPr lang="en-US" sz="1400" dirty="0"/>
          </a:p>
        </p:txBody>
      </p:sp>
      <p:pic>
        <p:nvPicPr>
          <p:cNvPr id="3" name="Picture 2">
            <a:extLst>
              <a:ext uri="{FF2B5EF4-FFF2-40B4-BE49-F238E27FC236}">
                <a16:creationId xmlns:a16="http://schemas.microsoft.com/office/drawing/2014/main" id="{4B75A420-46E7-4977-B216-B012CAC9D799}"/>
              </a:ext>
            </a:extLst>
          </p:cNvPr>
          <p:cNvPicPr>
            <a:picLocks noChangeAspect="1"/>
          </p:cNvPicPr>
          <p:nvPr/>
        </p:nvPicPr>
        <p:blipFill>
          <a:blip r:embed="rId2"/>
          <a:stretch>
            <a:fillRect/>
          </a:stretch>
        </p:blipFill>
        <p:spPr>
          <a:xfrm>
            <a:off x="4533220" y="1808225"/>
            <a:ext cx="4467225" cy="2914650"/>
          </a:xfrm>
          <a:prstGeom prst="rect">
            <a:avLst/>
          </a:prstGeom>
          <a:ln>
            <a:solidFill>
              <a:schemeClr val="accent1"/>
            </a:solidFill>
          </a:ln>
        </p:spPr>
      </p:pic>
      <p:sp>
        <p:nvSpPr>
          <p:cNvPr id="9" name="TextBox 8">
            <a:extLst>
              <a:ext uri="{FF2B5EF4-FFF2-40B4-BE49-F238E27FC236}">
                <a16:creationId xmlns:a16="http://schemas.microsoft.com/office/drawing/2014/main" id="{5D90D844-5096-4663-A2B0-30C80E272AF4}"/>
              </a:ext>
            </a:extLst>
          </p:cNvPr>
          <p:cNvSpPr txBox="1"/>
          <p:nvPr/>
        </p:nvSpPr>
        <p:spPr>
          <a:xfrm>
            <a:off x="4410145" y="4862325"/>
            <a:ext cx="4733855" cy="261610"/>
          </a:xfrm>
          <a:prstGeom prst="rect">
            <a:avLst/>
          </a:prstGeom>
          <a:noFill/>
        </p:spPr>
        <p:txBody>
          <a:bodyPr wrap="square">
            <a:spAutoFit/>
          </a:bodyPr>
          <a:lstStyle/>
          <a:p>
            <a:r>
              <a:rPr lang="en-US" sz="1100" dirty="0"/>
              <a:t>Image Credits: https://searchenterpriseai.techtarget.com/definition/Turing-test</a:t>
            </a:r>
          </a:p>
        </p:txBody>
      </p:sp>
      <p:sp>
        <p:nvSpPr>
          <p:cNvPr id="11" name="TextBox 10">
            <a:extLst>
              <a:ext uri="{FF2B5EF4-FFF2-40B4-BE49-F238E27FC236}">
                <a16:creationId xmlns:a16="http://schemas.microsoft.com/office/drawing/2014/main" id="{E53B5A91-8000-4E1F-9CCB-735DC7610155}"/>
              </a:ext>
            </a:extLst>
          </p:cNvPr>
          <p:cNvSpPr txBox="1"/>
          <p:nvPr/>
        </p:nvSpPr>
        <p:spPr>
          <a:xfrm>
            <a:off x="973367" y="4109386"/>
            <a:ext cx="3359510" cy="954107"/>
          </a:xfrm>
          <a:prstGeom prst="rect">
            <a:avLst/>
          </a:prstGeom>
          <a:noFill/>
        </p:spPr>
        <p:txBody>
          <a:bodyPr wrap="square">
            <a:spAutoFit/>
          </a:bodyPr>
          <a:lstStyle/>
          <a:p>
            <a:pPr algn="ctr"/>
            <a:r>
              <a:rPr lang="en-US" sz="1400" b="0" dirty="0">
                <a:solidFill>
                  <a:srgbClr val="202124"/>
                </a:solidFill>
                <a:effectLst/>
                <a:latin typeface="arial" panose="020B0604020202020204" pitchFamily="34" charset="0"/>
              </a:rPr>
              <a:t>A computer would deserve to be called intelligent if it could deceive a human into believing that it was human.</a:t>
            </a:r>
          </a:p>
          <a:p>
            <a:pPr algn="ctr"/>
            <a:r>
              <a:rPr lang="en-US" sz="1400" dirty="0">
                <a:solidFill>
                  <a:srgbClr val="202124"/>
                </a:solidFill>
                <a:latin typeface="arial" panose="020B0604020202020204" pitchFamily="34" charset="0"/>
              </a:rPr>
              <a:t>                                 </a:t>
            </a:r>
            <a:r>
              <a:rPr lang="en-US" sz="1050" i="1" dirty="0">
                <a:solidFill>
                  <a:srgbClr val="202124"/>
                </a:solidFill>
                <a:latin typeface="arial" panose="020B0604020202020204" pitchFamily="34" charset="0"/>
              </a:rPr>
              <a:t>-Alan Turing </a:t>
            </a:r>
            <a:endParaRPr lang="en-US" sz="1400" i="1" dirty="0"/>
          </a:p>
        </p:txBody>
      </p:sp>
      <p:pic>
        <p:nvPicPr>
          <p:cNvPr id="4100" name="Picture 4" descr="Alan Turing - Wikipedia">
            <a:extLst>
              <a:ext uri="{FF2B5EF4-FFF2-40B4-BE49-F238E27FC236}">
                <a16:creationId xmlns:a16="http://schemas.microsoft.com/office/drawing/2014/main" id="{4DEB7DF6-7525-47CF-94F1-D87F77E963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555" y="4114808"/>
            <a:ext cx="752545" cy="8820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0894E9-00FC-4B5A-9987-11B762686339}"/>
              </a:ext>
            </a:extLst>
          </p:cNvPr>
          <p:cNvSpPr txBox="1"/>
          <p:nvPr/>
        </p:nvSpPr>
        <p:spPr>
          <a:xfrm>
            <a:off x="3197655" y="1066701"/>
            <a:ext cx="3054099" cy="461665"/>
          </a:xfrm>
          <a:prstGeom prst="rect">
            <a:avLst/>
          </a:prstGeom>
          <a:noFill/>
        </p:spPr>
        <p:txBody>
          <a:bodyPr wrap="square" rtlCol="0">
            <a:spAutoFit/>
          </a:bodyPr>
          <a:lstStyle/>
          <a:p>
            <a:r>
              <a:rPr lang="en-US" sz="2400" b="1" dirty="0"/>
              <a:t>ACTING HUMANLY </a:t>
            </a:r>
          </a:p>
        </p:txBody>
      </p:sp>
    </p:spTree>
    <p:extLst>
      <p:ext uri="{BB962C8B-B14F-4D97-AF65-F5344CB8AC3E}">
        <p14:creationId xmlns:p14="http://schemas.microsoft.com/office/powerpoint/2010/main" val="1568589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1156</Words>
  <Application>Microsoft Office PowerPoint</Application>
  <PresentationFormat>On-screen Show (16:9)</PresentationFormat>
  <Paragraphs>233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vt:lpstr>
      <vt:lpstr>Calibri</vt:lpstr>
      <vt:lpstr>Muli</vt:lpstr>
      <vt:lpstr>Times-Bold</vt:lpstr>
      <vt:lpstr>Times-Roman</vt:lpstr>
      <vt:lpstr>Office Theme</vt:lpstr>
      <vt:lpstr>ARTIFICIAL  INTELLIGENCE Week 1</vt:lpstr>
      <vt:lpstr>Course Introduction</vt:lpstr>
      <vt:lpstr>Course Introduction</vt:lpstr>
      <vt:lpstr>Course Introduction</vt:lpstr>
      <vt:lpstr>Introduction</vt:lpstr>
      <vt:lpstr>History </vt:lpstr>
      <vt:lpstr>Popularity &amp; Demand</vt:lpstr>
      <vt:lpstr>What is AI?</vt:lpstr>
      <vt:lpstr>What is AI? – Human Centric Approach</vt:lpstr>
      <vt:lpstr>What is AI? – Human Centric Approach</vt:lpstr>
      <vt:lpstr>What is AI? – Rationalist Approach</vt:lpstr>
      <vt:lpstr>What is AI? – Rationalist Approach</vt:lpstr>
      <vt:lpstr>Foundations of AI</vt:lpstr>
      <vt:lpstr>Weak AI </vt:lpstr>
      <vt:lpstr>Strong AI </vt:lpstr>
      <vt:lpstr>Predicted Risks Of AI</vt:lpstr>
      <vt:lpstr>AI vs. Humans</vt:lpstr>
      <vt:lpstr>Assignment 1: (Optional)</vt:lpstr>
      <vt:lpstr>Reading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2021-10-13T17:03:00Z</dcterms:modified>
</cp:coreProperties>
</file>